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1" r:id="rId3"/>
    <p:sldId id="317" r:id="rId4"/>
    <p:sldId id="272" r:id="rId5"/>
    <p:sldId id="273" r:id="rId6"/>
    <p:sldId id="274" r:id="rId7"/>
    <p:sldId id="275" r:id="rId8"/>
    <p:sldId id="276" r:id="rId9"/>
    <p:sldId id="277" r:id="rId10"/>
    <p:sldId id="278" r:id="rId11"/>
    <p:sldId id="279" r:id="rId12"/>
    <p:sldId id="280" r:id="rId13"/>
    <p:sldId id="282" r:id="rId14"/>
    <p:sldId id="281" r:id="rId15"/>
    <p:sldId id="283" r:id="rId16"/>
    <p:sldId id="284" r:id="rId17"/>
    <p:sldId id="300" r:id="rId18"/>
    <p:sldId id="294" r:id="rId19"/>
    <p:sldId id="301" r:id="rId20"/>
    <p:sldId id="312" r:id="rId21"/>
    <p:sldId id="313" r:id="rId22"/>
    <p:sldId id="314" r:id="rId23"/>
    <p:sldId id="315" r:id="rId24"/>
    <p:sldId id="295" r:id="rId25"/>
    <p:sldId id="302" r:id="rId26"/>
    <p:sldId id="285" r:id="rId27"/>
    <p:sldId id="303" r:id="rId28"/>
    <p:sldId id="327" r:id="rId29"/>
    <p:sldId id="328" r:id="rId30"/>
    <p:sldId id="329" r:id="rId31"/>
    <p:sldId id="291" r:id="rId32"/>
    <p:sldId id="316" r:id="rId33"/>
    <p:sldId id="286" r:id="rId34"/>
    <p:sldId id="299" r:id="rId35"/>
    <p:sldId id="288" r:id="rId36"/>
    <p:sldId id="304" r:id="rId37"/>
    <p:sldId id="292" r:id="rId38"/>
    <p:sldId id="305" r:id="rId39"/>
    <p:sldId id="287" r:id="rId40"/>
    <p:sldId id="318" r:id="rId41"/>
    <p:sldId id="324" r:id="rId42"/>
    <p:sldId id="325" r:id="rId43"/>
    <p:sldId id="326" r:id="rId44"/>
    <p:sldId id="307" r:id="rId45"/>
    <p:sldId id="321" r:id="rId46"/>
    <p:sldId id="320" r:id="rId47"/>
    <p:sldId id="322" r:id="rId48"/>
    <p:sldId id="323" r:id="rId49"/>
    <p:sldId id="296" r:id="rId50"/>
    <p:sldId id="310" r:id="rId51"/>
    <p:sldId id="330" r:id="rId52"/>
    <p:sldId id="290" r:id="rId53"/>
    <p:sldId id="331" r:id="rId54"/>
    <p:sldId id="297" r:id="rId55"/>
    <p:sldId id="29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08F88-7C05-0638-B3C2-272038705B05}" v="2528" dt="2024-12-05T01:55:14.337"/>
    <p1510:client id="{52F9483F-D2D4-9B3C-4DAB-E04645503CC3}" v="1" dt="2024-12-05T17:17:25.688"/>
    <p1510:client id="{A8024088-E969-F736-0D8C-491357BD220D}" v="19" dt="2024-12-05T23:40:31.584"/>
    <p1510:client id="{A81DDCC7-EACE-4F7E-D261-BB6F4187223D}" v="645" dt="2024-12-05T02:47:30.108"/>
    <p1510:client id="{B019481D-02C7-8843-9117-79252E6A2206}" v="1" dt="2024-12-05T23:53:51.247"/>
    <p1510:client id="{F109CE11-3EAA-BEA4-2C67-1C10A4DB4C5B}" v="2407" dt="2024-12-05T02:24:01.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6"/>
    <p:restoredTop sz="94653"/>
  </p:normalViewPr>
  <p:slideViewPr>
    <p:cSldViewPr snapToGrid="0">
      <p:cViewPr varScale="1">
        <p:scale>
          <a:sx n="118" d="100"/>
          <a:sy n="118" d="100"/>
        </p:scale>
        <p:origin x="3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1/13/25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2573450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1/13/25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7757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1/13/25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48218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1/13/25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9818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1/13/25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0209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1/13/25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96961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1/13/25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210442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1/13/25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55148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1/13/25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4579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1/13/25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998267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1/13/25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29055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1/13/25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4002553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15124" y="1676401"/>
            <a:ext cx="4495801" cy="2286002"/>
          </a:xfrm>
        </p:spPr>
        <p:txBody>
          <a:bodyPr anchor="t">
            <a:normAutofit/>
          </a:bodyPr>
          <a:lstStyle/>
          <a:p>
            <a:pPr algn="l"/>
            <a:r>
              <a:rPr lang="en-US" sz="4800"/>
              <a:t>Photo ABCD User Manual</a:t>
            </a:r>
          </a:p>
        </p:txBody>
      </p:sp>
      <p:sp>
        <p:nvSpPr>
          <p:cNvPr id="3" name="Subtitle 2"/>
          <p:cNvSpPr>
            <a:spLocks noGrp="1"/>
          </p:cNvSpPr>
          <p:nvPr>
            <p:ph type="subTitle" idx="1"/>
          </p:nvPr>
        </p:nvSpPr>
        <p:spPr>
          <a:xfrm>
            <a:off x="6715124" y="4267200"/>
            <a:ext cx="4495801" cy="914400"/>
          </a:xfrm>
        </p:spPr>
        <p:txBody>
          <a:bodyPr vert="horz" lIns="91440" tIns="45720" rIns="91440" bIns="45720" rtlCol="0" anchor="t">
            <a:normAutofit fontScale="92500" lnSpcReduction="10000"/>
          </a:bodyPr>
          <a:lstStyle/>
          <a:p>
            <a:pPr algn="l"/>
            <a:r>
              <a:rPr lang="en-US" sz="2200" dirty="0">
                <a:solidFill>
                  <a:schemeClr val="tx1">
                    <a:alpha val="55000"/>
                  </a:schemeClr>
                </a:solidFill>
              </a:rPr>
              <a:t>A-Alligators team</a:t>
            </a:r>
          </a:p>
          <a:p>
            <a:pPr algn="l"/>
            <a:r>
              <a:rPr lang="en-US" sz="2200" dirty="0">
                <a:solidFill>
                  <a:schemeClr val="tx1">
                    <a:alpha val="55000"/>
                  </a:schemeClr>
                </a:solidFill>
              </a:rPr>
              <a:t>Cassie, Ryan, Sam, Logan, &amp; Justin</a:t>
            </a:r>
          </a:p>
        </p:txBody>
      </p:sp>
      <p:pic>
        <p:nvPicPr>
          <p:cNvPr id="4" name="Picture 3">
            <a:extLst>
              <a:ext uri="{FF2B5EF4-FFF2-40B4-BE49-F238E27FC236}">
                <a16:creationId xmlns:a16="http://schemas.microsoft.com/office/drawing/2014/main" id="{E7E72631-74D9-9340-41A9-3FB81684367A}"/>
              </a:ext>
            </a:extLst>
          </p:cNvPr>
          <p:cNvPicPr>
            <a:picLocks noChangeAspect="1"/>
          </p:cNvPicPr>
          <p:nvPr/>
        </p:nvPicPr>
        <p:blipFill>
          <a:blip r:embed="rId2"/>
          <a:stretch>
            <a:fillRect/>
          </a:stretch>
        </p:blipFill>
        <p:spPr>
          <a:xfrm>
            <a:off x="733032" y="899887"/>
            <a:ext cx="5097566" cy="5061959"/>
          </a:xfrm>
          <a:prstGeom prst="rect">
            <a:avLst/>
          </a:prstGeom>
          <a:ln w="57150">
            <a:noFill/>
          </a:ln>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7712-ACD9-0AE2-6D21-797AE140F382}"/>
              </a:ext>
            </a:extLst>
          </p:cNvPr>
          <p:cNvSpPr>
            <a:spLocks noGrp="1"/>
          </p:cNvSpPr>
          <p:nvPr>
            <p:ph type="title"/>
          </p:nvPr>
        </p:nvSpPr>
        <p:spPr/>
        <p:txBody>
          <a:bodyPr/>
          <a:lstStyle/>
          <a:p>
            <a:r>
              <a:rPr lang="en-US"/>
              <a:t>Alphabet Book Page</a:t>
            </a:r>
          </a:p>
        </p:txBody>
      </p:sp>
      <p:sp>
        <p:nvSpPr>
          <p:cNvPr id="3" name="Content Placeholder 2">
            <a:extLst>
              <a:ext uri="{FF2B5EF4-FFF2-40B4-BE49-F238E27FC236}">
                <a16:creationId xmlns:a16="http://schemas.microsoft.com/office/drawing/2014/main" id="{56D8F8E2-6C98-168C-1C0A-0A57992E848D}"/>
              </a:ext>
            </a:extLst>
          </p:cNvPr>
          <p:cNvSpPr>
            <a:spLocks noGrp="1"/>
          </p:cNvSpPr>
          <p:nvPr>
            <p:ph idx="1"/>
          </p:nvPr>
        </p:nvSpPr>
        <p:spPr/>
        <p:txBody>
          <a:bodyPr vert="horz" lIns="91440" tIns="45720" rIns="91440" bIns="45720" rtlCol="0" anchor="t">
            <a:normAutofit/>
          </a:bodyPr>
          <a:lstStyle/>
          <a:p>
            <a:r>
              <a:rPr lang="en-US"/>
              <a:t>Maintains a collection of "Alphabet Books" from the user which can be saved, deleted, updated, and printed. These books are contained in the "Book Bar" and will display all the blogs associated for that book.</a:t>
            </a:r>
          </a:p>
          <a:p>
            <a:r>
              <a:rPr lang="en-US"/>
              <a:t>The page displays a grid of cards for all 26 letters of the alphabet. On click, these cards then displays a selection menu which the user can choose any number of blog entries available for that letter.</a:t>
            </a:r>
          </a:p>
          <a:p>
            <a:r>
              <a:rPr lang="en-US"/>
              <a:t>Upon receiving a change, either to the book title or any of its entries, the "Save Book" button is enabled, and the user is allowed to save the book.</a:t>
            </a:r>
          </a:p>
          <a:p>
            <a:endParaRPr lang="en-US"/>
          </a:p>
          <a:p>
            <a:endParaRPr lang="en-US"/>
          </a:p>
          <a:p>
            <a:endParaRPr lang="en-US"/>
          </a:p>
        </p:txBody>
      </p:sp>
      <p:sp>
        <p:nvSpPr>
          <p:cNvPr id="4" name="Date Placeholder 3">
            <a:extLst>
              <a:ext uri="{FF2B5EF4-FFF2-40B4-BE49-F238E27FC236}">
                <a16:creationId xmlns:a16="http://schemas.microsoft.com/office/drawing/2014/main" id="{3ABD5BAA-BFA0-05D8-E83E-F821F292ED17}"/>
              </a:ext>
            </a:extLst>
          </p:cNvPr>
          <p:cNvSpPr>
            <a:spLocks noGrp="1"/>
          </p:cNvSpPr>
          <p:nvPr>
            <p:ph type="dt" sz="half" idx="10"/>
          </p:nvPr>
        </p:nvSpPr>
        <p:spPr/>
        <p:txBody>
          <a:bodyPr/>
          <a:lstStyle/>
          <a:p>
            <a:fld id="{89C5467A-096F-42F1-8E54-185A712C63E9}" type="datetime1">
              <a:rPr lang="en-US"/>
              <a:t>1/13/25</a:t>
            </a:fld>
            <a:endParaRPr lang="en-US"/>
          </a:p>
        </p:txBody>
      </p:sp>
      <p:sp>
        <p:nvSpPr>
          <p:cNvPr id="5" name="Footer Placeholder 4">
            <a:extLst>
              <a:ext uri="{FF2B5EF4-FFF2-40B4-BE49-F238E27FC236}">
                <a16:creationId xmlns:a16="http://schemas.microsoft.com/office/drawing/2014/main" id="{1590C314-FACC-A883-56C0-448F29C70CB0}"/>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0CF62AD-01BE-4FA7-B0E7-483799876084}"/>
              </a:ext>
            </a:extLst>
          </p:cNvPr>
          <p:cNvSpPr>
            <a:spLocks noGrp="1"/>
          </p:cNvSpPr>
          <p:nvPr>
            <p:ph type="sldNum" sz="quarter" idx="12"/>
          </p:nvPr>
        </p:nvSpPr>
        <p:spPr/>
        <p:txBody>
          <a:bodyPr/>
          <a:lstStyle/>
          <a:p>
            <a:fld id="{CC057153-B650-4DEB-B370-79DDCFDCE934}" type="slidenum">
              <a:rPr lang="en-US" dirty="0"/>
              <a:t>10</a:t>
            </a:fld>
            <a:endParaRPr lang="en-US"/>
          </a:p>
        </p:txBody>
      </p:sp>
    </p:spTree>
    <p:extLst>
      <p:ext uri="{BB962C8B-B14F-4D97-AF65-F5344CB8AC3E}">
        <p14:creationId xmlns:p14="http://schemas.microsoft.com/office/powerpoint/2010/main" val="1181452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3308-0EAE-FAB9-9E89-F42DA8BB2747}"/>
              </a:ext>
            </a:extLst>
          </p:cNvPr>
          <p:cNvSpPr>
            <a:spLocks noGrp="1"/>
          </p:cNvSpPr>
          <p:nvPr>
            <p:ph type="title"/>
          </p:nvPr>
        </p:nvSpPr>
        <p:spPr>
          <a:xfrm>
            <a:off x="612648" y="548640"/>
            <a:ext cx="10741152" cy="1132258"/>
          </a:xfrm>
        </p:spPr>
        <p:txBody>
          <a:bodyPr anchor="t">
            <a:normAutofit/>
          </a:bodyPr>
          <a:lstStyle/>
          <a:p>
            <a:r>
              <a:rPr lang="en-US"/>
              <a:t>Settings Page</a:t>
            </a:r>
          </a:p>
        </p:txBody>
      </p:sp>
      <p:sp>
        <p:nvSpPr>
          <p:cNvPr id="3" name="Content Placeholder 2">
            <a:extLst>
              <a:ext uri="{FF2B5EF4-FFF2-40B4-BE49-F238E27FC236}">
                <a16:creationId xmlns:a16="http://schemas.microsoft.com/office/drawing/2014/main" id="{7831347E-40F9-917B-C3B8-1D2AC1C52255}"/>
              </a:ext>
            </a:extLst>
          </p:cNvPr>
          <p:cNvSpPr>
            <a:spLocks noGrp="1"/>
          </p:cNvSpPr>
          <p:nvPr>
            <p:ph sz="half" idx="1"/>
          </p:nvPr>
        </p:nvSpPr>
        <p:spPr>
          <a:xfrm>
            <a:off x="612648" y="1825625"/>
            <a:ext cx="5181600" cy="4351338"/>
          </a:xfrm>
        </p:spPr>
        <p:txBody>
          <a:bodyPr vert="horz" lIns="91440" tIns="45720" rIns="91440" bIns="45720" rtlCol="0">
            <a:normAutofit/>
          </a:bodyPr>
          <a:lstStyle/>
          <a:p>
            <a:r>
              <a:rPr lang="en-US"/>
              <a:t>This page is where a user can make changes to their blogging profile.</a:t>
            </a:r>
          </a:p>
          <a:p>
            <a:r>
              <a:rPr lang="en-US"/>
              <a:t>They may update their profile photo, first name, and last name.</a:t>
            </a:r>
          </a:p>
          <a:p>
            <a:pPr lvl="1">
              <a:buFont typeface="Courier New" panose="020B0604020202020204" pitchFamily="34" charset="0"/>
              <a:buChar char="o"/>
            </a:pPr>
            <a:r>
              <a:rPr lang="en-US" sz="2000"/>
              <a:t>Their profile photo will display on their created blogs.</a:t>
            </a:r>
          </a:p>
          <a:p>
            <a:r>
              <a:rPr lang="en-US"/>
              <a:t>In addition, they may edit their account password.</a:t>
            </a:r>
          </a:p>
          <a:p>
            <a:pPr marL="0" indent="0">
              <a:buNone/>
            </a:pPr>
            <a:endParaRPr lang="en-US"/>
          </a:p>
        </p:txBody>
      </p:sp>
      <p:pic>
        <p:nvPicPr>
          <p:cNvPr id="7" name="Picture 6" descr="A screenshot of a computer&#10;&#10;Description automatically generated">
            <a:extLst>
              <a:ext uri="{FF2B5EF4-FFF2-40B4-BE49-F238E27FC236}">
                <a16:creationId xmlns:a16="http://schemas.microsoft.com/office/drawing/2014/main" id="{90E1EDF6-BDEE-424B-6D82-377B376828E8}"/>
              </a:ext>
            </a:extLst>
          </p:cNvPr>
          <p:cNvPicPr>
            <a:picLocks noChangeAspect="1"/>
          </p:cNvPicPr>
          <p:nvPr/>
        </p:nvPicPr>
        <p:blipFill>
          <a:blip r:embed="rId2"/>
          <a:srcRect l="9404" r="12644" b="179"/>
          <a:stretch/>
        </p:blipFill>
        <p:spPr>
          <a:xfrm>
            <a:off x="5837853" y="1452401"/>
            <a:ext cx="5798066" cy="4343484"/>
          </a:xfrm>
          <a:prstGeom prst="rect">
            <a:avLst/>
          </a:prstGeom>
          <a:noFill/>
        </p:spPr>
      </p:pic>
      <p:sp>
        <p:nvSpPr>
          <p:cNvPr id="4" name="Date Placeholder 3">
            <a:extLst>
              <a:ext uri="{FF2B5EF4-FFF2-40B4-BE49-F238E27FC236}">
                <a16:creationId xmlns:a16="http://schemas.microsoft.com/office/drawing/2014/main" id="{04ED89A8-1C65-5C8E-14A3-6E48879668DA}"/>
              </a:ext>
            </a:extLst>
          </p:cNvPr>
          <p:cNvSpPr>
            <a:spLocks noGrp="1"/>
          </p:cNvSpPr>
          <p:nvPr>
            <p:ph type="dt" sz="half" idx="10"/>
          </p:nvPr>
        </p:nvSpPr>
        <p:spPr>
          <a:xfrm>
            <a:off x="137160" y="6453002"/>
            <a:ext cx="3494314" cy="365125"/>
          </a:xfrm>
        </p:spPr>
        <p:txBody>
          <a:bodyPr anchor="ctr">
            <a:normAutofit/>
          </a:bodyPr>
          <a:lstStyle/>
          <a:p>
            <a:pPr>
              <a:spcAft>
                <a:spcPts val="600"/>
              </a:spcAft>
            </a:pPr>
            <a:fld id="{9BEDBECF-55ED-41ED-8AF7-C47AD74E5934}" type="datetime1">
              <a:rPr lang="en-US"/>
              <a:pPr>
                <a:spcAft>
                  <a:spcPts val="600"/>
                </a:spcAft>
              </a:pPr>
              <a:t>1/13/25</a:t>
            </a:fld>
            <a:endParaRPr lang="en-US"/>
          </a:p>
        </p:txBody>
      </p:sp>
      <p:sp>
        <p:nvSpPr>
          <p:cNvPr id="5" name="Footer Placeholder 4">
            <a:extLst>
              <a:ext uri="{FF2B5EF4-FFF2-40B4-BE49-F238E27FC236}">
                <a16:creationId xmlns:a16="http://schemas.microsoft.com/office/drawing/2014/main" id="{230DC40B-89DC-4FDD-31F3-792B3230A7FC}"/>
              </a:ext>
            </a:extLst>
          </p:cNvPr>
          <p:cNvSpPr>
            <a:spLocks noGrp="1"/>
          </p:cNvSpPr>
          <p:nvPr>
            <p:ph type="ftr" sz="quarter" idx="11"/>
          </p:nvPr>
        </p:nvSpPr>
        <p:spPr>
          <a:xfrm>
            <a:off x="8876521" y="6453002"/>
            <a:ext cx="2805405" cy="365125"/>
          </a:xfrm>
        </p:spPr>
        <p:txBody>
          <a:bodyPr anchor="ctr">
            <a:normAutofit/>
          </a:bodyPr>
          <a:lstStyle/>
          <a:p>
            <a:pPr>
              <a:lnSpc>
                <a:spcPct val="90000"/>
              </a:lnSpc>
              <a:spcAft>
                <a:spcPts val="600"/>
              </a:spcAft>
            </a:pPr>
            <a:r>
              <a:rPr lang="en-US" sz="700"/>
              <a:t>
              </a:t>
            </a:r>
          </a:p>
        </p:txBody>
      </p:sp>
      <p:sp>
        <p:nvSpPr>
          <p:cNvPr id="6" name="Slide Number Placeholder 5">
            <a:extLst>
              <a:ext uri="{FF2B5EF4-FFF2-40B4-BE49-F238E27FC236}">
                <a16:creationId xmlns:a16="http://schemas.microsoft.com/office/drawing/2014/main" id="{2D04A34A-2F44-111A-6914-22575E4DBF12}"/>
              </a:ext>
            </a:extLst>
          </p:cNvPr>
          <p:cNvSpPr>
            <a:spLocks noGrp="1"/>
          </p:cNvSpPr>
          <p:nvPr>
            <p:ph type="sldNum" sz="quarter" idx="12"/>
          </p:nvPr>
        </p:nvSpPr>
        <p:spPr>
          <a:xfrm>
            <a:off x="11632162" y="6453002"/>
            <a:ext cx="429207" cy="365125"/>
          </a:xfrm>
        </p:spPr>
        <p:txBody>
          <a:bodyPr anchor="ctr">
            <a:normAutofit/>
          </a:bodyPr>
          <a:lstStyle/>
          <a:p>
            <a:pPr>
              <a:spcAft>
                <a:spcPts val="600"/>
              </a:spcAft>
            </a:pPr>
            <a:fld id="{CC057153-B650-4DEB-B370-79DDCFDCE934}" type="slidenum">
              <a:rPr lang="en-US" dirty="0"/>
              <a:pPr>
                <a:spcAft>
                  <a:spcPts val="600"/>
                </a:spcAft>
              </a:pPr>
              <a:t>11</a:t>
            </a:fld>
            <a:endParaRPr lang="en-US"/>
          </a:p>
        </p:txBody>
      </p:sp>
    </p:spTree>
    <p:extLst>
      <p:ext uri="{BB962C8B-B14F-4D97-AF65-F5344CB8AC3E}">
        <p14:creationId xmlns:p14="http://schemas.microsoft.com/office/powerpoint/2010/main" val="1259356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364B-2C45-3E09-4AD7-DD82056422B8}"/>
              </a:ext>
            </a:extLst>
          </p:cNvPr>
          <p:cNvSpPr>
            <a:spLocks noGrp="1"/>
          </p:cNvSpPr>
          <p:nvPr>
            <p:ph type="title"/>
          </p:nvPr>
        </p:nvSpPr>
        <p:spPr/>
        <p:txBody>
          <a:bodyPr/>
          <a:lstStyle/>
          <a:p>
            <a:r>
              <a:rPr lang="en-US"/>
              <a:t>Admin View – Administration Page</a:t>
            </a:r>
          </a:p>
        </p:txBody>
      </p:sp>
      <p:sp>
        <p:nvSpPr>
          <p:cNvPr id="3" name="Content Placeholder 2">
            <a:extLst>
              <a:ext uri="{FF2B5EF4-FFF2-40B4-BE49-F238E27FC236}">
                <a16:creationId xmlns:a16="http://schemas.microsoft.com/office/drawing/2014/main" id="{12436767-F45C-A42B-8C47-5430D39C0350}"/>
              </a:ext>
            </a:extLst>
          </p:cNvPr>
          <p:cNvSpPr>
            <a:spLocks noGrp="1"/>
          </p:cNvSpPr>
          <p:nvPr>
            <p:ph idx="1"/>
          </p:nvPr>
        </p:nvSpPr>
        <p:spPr/>
        <p:txBody>
          <a:bodyPr vert="horz" lIns="91440" tIns="45720" rIns="91440" bIns="45720" rtlCol="0" anchor="t">
            <a:normAutofit/>
          </a:bodyPr>
          <a:lstStyle/>
          <a:p>
            <a:r>
              <a:rPr lang="en-US"/>
              <a:t>When a user's account is assigned admin permissions, that user has access to one additional page called the "Administration Page."</a:t>
            </a:r>
            <a:endParaRPr lang="en-US">
              <a:solidFill>
                <a:srgbClr val="000000"/>
              </a:solidFill>
              <a:latin typeface="Neue Haas Grotesk Text Pro"/>
            </a:endParaRPr>
          </a:p>
          <a:p>
            <a:r>
              <a:rPr lang="en-US">
                <a:solidFill>
                  <a:srgbClr val="000000"/>
                </a:solidFill>
                <a:latin typeface="Neue Haas Grotesk Text Pro"/>
              </a:rPr>
              <a:t>The Admin Page contains several data tables:</a:t>
            </a:r>
          </a:p>
          <a:p>
            <a:pPr lvl="1">
              <a:buFont typeface="Courier New" panose="020B0604020202020204" pitchFamily="34" charset="0"/>
              <a:buChar char="o"/>
            </a:pPr>
            <a:r>
              <a:rPr lang="en-US">
                <a:solidFill>
                  <a:srgbClr val="000000"/>
                </a:solidFill>
                <a:latin typeface="Neue Haas Grotesk Text Pro"/>
              </a:rPr>
              <a:t>Users Table – Contains a list of all users of the application.</a:t>
            </a:r>
          </a:p>
          <a:p>
            <a:pPr lvl="1">
              <a:buFont typeface="Courier New" panose="020B0604020202020204" pitchFamily="34" charset="0"/>
              <a:buChar char="o"/>
            </a:pPr>
            <a:r>
              <a:rPr lang="en-US">
                <a:solidFill>
                  <a:srgbClr val="000000"/>
                </a:solidFill>
                <a:latin typeface="Neue Haas Grotesk Text Pro"/>
              </a:rPr>
              <a:t>Blogs Table – Contains a list of all blogs in the application.</a:t>
            </a:r>
          </a:p>
          <a:p>
            <a:pPr lvl="1">
              <a:buFont typeface="Courier New" panose="020B0604020202020204" pitchFamily="34" charset="0"/>
              <a:buChar char="o"/>
            </a:pPr>
            <a:r>
              <a:rPr lang="en-US">
                <a:solidFill>
                  <a:srgbClr val="000000"/>
                </a:solidFill>
                <a:latin typeface="Neue Haas Grotesk Text Pro"/>
              </a:rPr>
              <a:t>Alphabet Book Counts Table – Contains a list of users and their completed and incomplete alphabet book counts.</a:t>
            </a:r>
          </a:p>
          <a:p>
            <a:pPr lvl="1">
              <a:buFont typeface="Courier New" panose="020B0604020202020204" pitchFamily="34" charset="0"/>
              <a:buChar char="o"/>
            </a:pPr>
            <a:r>
              <a:rPr lang="en-US">
                <a:solidFill>
                  <a:srgbClr val="000000"/>
                </a:solidFill>
                <a:latin typeface="Neue Haas Grotesk Text Pro"/>
              </a:rPr>
              <a:t>Site Totals Table – Contains the total number of blog entries and the total number of users.</a:t>
            </a:r>
          </a:p>
          <a:p>
            <a:pPr lvl="1">
              <a:buFont typeface="Courier New" panose="020B0604020202020204" pitchFamily="34" charset="0"/>
              <a:buChar char="o"/>
            </a:pPr>
            <a:endParaRPr lang="en-US">
              <a:solidFill>
                <a:srgbClr val="000000"/>
              </a:solidFill>
              <a:latin typeface="Neue Haas Grotesk Text Pro"/>
            </a:endParaRPr>
          </a:p>
          <a:p>
            <a:r>
              <a:rPr lang="en-US">
                <a:solidFill>
                  <a:srgbClr val="FFFFFF"/>
                </a:solidFill>
                <a:latin typeface="system-ui"/>
              </a:rPr>
              <a:t>Administratio</a:t>
            </a:r>
            <a:endParaRPr lang="en-US"/>
          </a:p>
        </p:txBody>
      </p:sp>
      <p:sp>
        <p:nvSpPr>
          <p:cNvPr id="4" name="Date Placeholder 3">
            <a:extLst>
              <a:ext uri="{FF2B5EF4-FFF2-40B4-BE49-F238E27FC236}">
                <a16:creationId xmlns:a16="http://schemas.microsoft.com/office/drawing/2014/main" id="{0AE99994-CB20-73EA-C0EF-9B20926F36B3}"/>
              </a:ext>
            </a:extLst>
          </p:cNvPr>
          <p:cNvSpPr>
            <a:spLocks noGrp="1"/>
          </p:cNvSpPr>
          <p:nvPr>
            <p:ph type="dt" sz="half" idx="10"/>
          </p:nvPr>
        </p:nvSpPr>
        <p:spPr/>
        <p:txBody>
          <a:bodyPr/>
          <a:lstStyle/>
          <a:p>
            <a:fld id="{4D8A5FBB-3064-4C7E-898A-0B108CD70A2D}" type="datetime1">
              <a:rPr lang="en-US"/>
              <a:t>1/13/25</a:t>
            </a:fld>
            <a:endParaRPr lang="en-US"/>
          </a:p>
        </p:txBody>
      </p:sp>
      <p:sp>
        <p:nvSpPr>
          <p:cNvPr id="5" name="Footer Placeholder 4">
            <a:extLst>
              <a:ext uri="{FF2B5EF4-FFF2-40B4-BE49-F238E27FC236}">
                <a16:creationId xmlns:a16="http://schemas.microsoft.com/office/drawing/2014/main" id="{A9D5D7B8-CAF0-6788-3040-ED482F8D76C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896DD0B-EF17-D935-ADAC-FE92C4A0F820}"/>
              </a:ext>
            </a:extLst>
          </p:cNvPr>
          <p:cNvSpPr>
            <a:spLocks noGrp="1"/>
          </p:cNvSpPr>
          <p:nvPr>
            <p:ph type="sldNum" sz="quarter" idx="12"/>
          </p:nvPr>
        </p:nvSpPr>
        <p:spPr/>
        <p:txBody>
          <a:bodyPr/>
          <a:lstStyle/>
          <a:p>
            <a:fld id="{CC057153-B650-4DEB-B370-79DDCFDCE934}" type="slidenum">
              <a:rPr lang="en-US" dirty="0"/>
              <a:t>12</a:t>
            </a:fld>
            <a:endParaRPr lang="en-US"/>
          </a:p>
        </p:txBody>
      </p:sp>
    </p:spTree>
    <p:extLst>
      <p:ext uri="{BB962C8B-B14F-4D97-AF65-F5344CB8AC3E}">
        <p14:creationId xmlns:p14="http://schemas.microsoft.com/office/powerpoint/2010/main" val="258356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419608" y="2118311"/>
            <a:ext cx="9539944" cy="2621154"/>
          </a:xfrm>
        </p:spPr>
        <p:txBody>
          <a:bodyPr/>
          <a:lstStyle/>
          <a:p>
            <a:r>
              <a:rPr lang="en-US" sz="6000">
                <a:ea typeface="+mj-lt"/>
                <a:cs typeface="+mj-lt"/>
              </a:rPr>
              <a:t>Additional Site View/Navigation Tools</a:t>
            </a:r>
            <a:endParaRPr lang="en-US" sz="6000" b="0">
              <a:ea typeface="+mj-lt"/>
              <a:cs typeface="+mj-lt"/>
            </a:endParaRPr>
          </a:p>
          <a:p>
            <a:endParaRPr lang="en-US"/>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rPr lang="en-US"/>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13</a:t>
            </a:fld>
            <a:endParaRPr lang="en-US"/>
          </a:p>
        </p:txBody>
      </p:sp>
    </p:spTree>
    <p:extLst>
      <p:ext uri="{BB962C8B-B14F-4D97-AF65-F5344CB8AC3E}">
        <p14:creationId xmlns:p14="http://schemas.microsoft.com/office/powerpoint/2010/main" val="231653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CA98-AD25-3EAB-5CC9-E35BD9CD5953}"/>
              </a:ext>
            </a:extLst>
          </p:cNvPr>
          <p:cNvSpPr>
            <a:spLocks noGrp="1"/>
          </p:cNvSpPr>
          <p:nvPr>
            <p:ph type="title"/>
          </p:nvPr>
        </p:nvSpPr>
        <p:spPr/>
        <p:txBody>
          <a:bodyPr/>
          <a:lstStyle/>
          <a:p>
            <a:r>
              <a:rPr lang="en-US"/>
              <a:t>Navigation Bar</a:t>
            </a:r>
          </a:p>
        </p:txBody>
      </p:sp>
      <p:sp>
        <p:nvSpPr>
          <p:cNvPr id="3" name="Content Placeholder 2">
            <a:extLst>
              <a:ext uri="{FF2B5EF4-FFF2-40B4-BE49-F238E27FC236}">
                <a16:creationId xmlns:a16="http://schemas.microsoft.com/office/drawing/2014/main" id="{96DA755E-C0C0-DA1A-C87C-5655DC9138A5}"/>
              </a:ext>
            </a:extLst>
          </p:cNvPr>
          <p:cNvSpPr>
            <a:spLocks noGrp="1"/>
          </p:cNvSpPr>
          <p:nvPr>
            <p:ph idx="1"/>
          </p:nvPr>
        </p:nvSpPr>
        <p:spPr>
          <a:xfrm>
            <a:off x="605963" y="1272751"/>
            <a:ext cx="11081368" cy="4749188"/>
          </a:xfrm>
        </p:spPr>
        <p:txBody>
          <a:bodyPr vert="horz" lIns="91440" tIns="45720" rIns="91440" bIns="45720" rtlCol="0" anchor="t">
            <a:normAutofit lnSpcReduction="10000"/>
          </a:bodyPr>
          <a:lstStyle/>
          <a:p>
            <a:pPr marL="342900" indent="-342900"/>
            <a:r>
              <a:rPr lang="en-US" sz="2400">
                <a:latin typeface="Arial"/>
                <a:cs typeface="Arial"/>
              </a:rPr>
              <a:t>Located at the top of the site, it allows user to navigate to different pages of the website.</a:t>
            </a:r>
            <a:endParaRPr lang="en-US" sz="2400">
              <a:latin typeface="Neue Haas Grotesk Text Pro"/>
              <a:cs typeface="Arial"/>
            </a:endParaRPr>
          </a:p>
          <a:p>
            <a:pPr marL="342900" indent="-342900"/>
            <a:r>
              <a:rPr lang="en-US" sz="2400">
                <a:latin typeface="Arial"/>
                <a:cs typeface="Arial"/>
              </a:rPr>
              <a:t>The bar will automatically update if whether user is logged into their account. It will also update if the user's account is assigned admin permissions.</a:t>
            </a:r>
            <a:endParaRPr lang="en-US" sz="2400">
              <a:latin typeface="Neue Haas Grotesk Text Pro"/>
              <a:cs typeface="Arial"/>
            </a:endParaRPr>
          </a:p>
          <a:p>
            <a:pPr lvl="3"/>
            <a:r>
              <a:rPr lang="en-US">
                <a:latin typeface="Arial"/>
                <a:cs typeface="Arial"/>
              </a:rPr>
              <a:t>Nav Bar Public View</a:t>
            </a:r>
          </a:p>
          <a:p>
            <a:pPr lvl="3"/>
            <a:endParaRPr lang="en-US">
              <a:latin typeface="Arial"/>
              <a:cs typeface="Arial"/>
            </a:endParaRPr>
          </a:p>
          <a:p>
            <a:pPr lvl="3"/>
            <a:endParaRPr lang="en-US">
              <a:latin typeface="Arial"/>
              <a:cs typeface="Arial"/>
            </a:endParaRPr>
          </a:p>
          <a:p>
            <a:pPr lvl="3"/>
            <a:endParaRPr lang="en-US">
              <a:latin typeface="Arial"/>
              <a:cs typeface="Arial"/>
            </a:endParaRPr>
          </a:p>
          <a:p>
            <a:pPr lvl="3"/>
            <a:r>
              <a:rPr lang="en-US">
                <a:latin typeface="Arial"/>
                <a:cs typeface="Arial"/>
              </a:rPr>
              <a:t>Nav Bar User View</a:t>
            </a:r>
            <a:endParaRPr lang="en-US"/>
          </a:p>
          <a:p>
            <a:pPr lvl="3"/>
            <a:endParaRPr lang="en-US">
              <a:latin typeface="Arial"/>
              <a:cs typeface="Arial"/>
            </a:endParaRPr>
          </a:p>
          <a:p>
            <a:pPr lvl="3"/>
            <a:endParaRPr lang="en-US">
              <a:latin typeface="Arial"/>
              <a:cs typeface="Arial"/>
            </a:endParaRPr>
          </a:p>
          <a:p>
            <a:pPr lvl="3"/>
            <a:endParaRPr lang="en-US">
              <a:latin typeface="Arial"/>
              <a:cs typeface="Arial"/>
            </a:endParaRPr>
          </a:p>
          <a:p>
            <a:pPr lvl="3"/>
            <a:r>
              <a:rPr lang="en-US">
                <a:latin typeface="Arial"/>
                <a:cs typeface="Arial"/>
              </a:rPr>
              <a:t>Nav Bar Admin User View</a:t>
            </a:r>
            <a:endParaRPr lang="en-US"/>
          </a:p>
        </p:txBody>
      </p:sp>
      <p:sp>
        <p:nvSpPr>
          <p:cNvPr id="4" name="Date Placeholder 3">
            <a:extLst>
              <a:ext uri="{FF2B5EF4-FFF2-40B4-BE49-F238E27FC236}">
                <a16:creationId xmlns:a16="http://schemas.microsoft.com/office/drawing/2014/main" id="{0DB81ADF-6386-0C95-37C7-5FAE578C145B}"/>
              </a:ext>
            </a:extLst>
          </p:cNvPr>
          <p:cNvSpPr>
            <a:spLocks noGrp="1"/>
          </p:cNvSpPr>
          <p:nvPr>
            <p:ph type="dt" sz="half" idx="10"/>
          </p:nvPr>
        </p:nvSpPr>
        <p:spPr/>
        <p:txBody>
          <a:bodyPr/>
          <a:lstStyle/>
          <a:p>
            <a:fld id="{66FDFE39-BE1B-449D-84DA-6E05D57B9709}" type="datetime1">
              <a:rPr lang="en-US"/>
              <a:t>1/13/25</a:t>
            </a:fld>
            <a:endParaRPr lang="en-US"/>
          </a:p>
        </p:txBody>
      </p:sp>
      <p:sp>
        <p:nvSpPr>
          <p:cNvPr id="5" name="Footer Placeholder 4">
            <a:extLst>
              <a:ext uri="{FF2B5EF4-FFF2-40B4-BE49-F238E27FC236}">
                <a16:creationId xmlns:a16="http://schemas.microsoft.com/office/drawing/2014/main" id="{132CE701-89C9-0785-18DD-E4025F06CD3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0ACB1F9-CE39-B670-B01F-19D26ED2F673}"/>
              </a:ext>
            </a:extLst>
          </p:cNvPr>
          <p:cNvSpPr>
            <a:spLocks noGrp="1"/>
          </p:cNvSpPr>
          <p:nvPr>
            <p:ph type="sldNum" sz="quarter" idx="12"/>
          </p:nvPr>
        </p:nvSpPr>
        <p:spPr/>
        <p:txBody>
          <a:bodyPr/>
          <a:lstStyle/>
          <a:p>
            <a:fld id="{CC057153-B650-4DEB-B370-79DDCFDCE934}" type="slidenum">
              <a:rPr lang="en-US" dirty="0"/>
              <a:t>14</a:t>
            </a:fld>
            <a:endParaRPr lang="en-US"/>
          </a:p>
        </p:txBody>
      </p:sp>
      <p:pic>
        <p:nvPicPr>
          <p:cNvPr id="7" name="Picture 6" descr="A white background with black text&#10;&#10;Description automatically generated">
            <a:extLst>
              <a:ext uri="{FF2B5EF4-FFF2-40B4-BE49-F238E27FC236}">
                <a16:creationId xmlns:a16="http://schemas.microsoft.com/office/drawing/2014/main" id="{20F27C95-65F2-85B7-870C-F74561377306}"/>
              </a:ext>
            </a:extLst>
          </p:cNvPr>
          <p:cNvPicPr>
            <a:picLocks noChangeAspect="1"/>
          </p:cNvPicPr>
          <p:nvPr/>
        </p:nvPicPr>
        <p:blipFill>
          <a:blip r:embed="rId2"/>
          <a:stretch>
            <a:fillRect/>
          </a:stretch>
        </p:blipFill>
        <p:spPr>
          <a:xfrm>
            <a:off x="1776251" y="3328813"/>
            <a:ext cx="9079906" cy="96312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013C18C-A615-9F6D-EAD7-D5B633193A37}"/>
              </a:ext>
            </a:extLst>
          </p:cNvPr>
          <p:cNvPicPr>
            <a:picLocks noChangeAspect="1"/>
          </p:cNvPicPr>
          <p:nvPr/>
        </p:nvPicPr>
        <p:blipFill>
          <a:blip r:embed="rId3"/>
          <a:stretch>
            <a:fillRect/>
          </a:stretch>
        </p:blipFill>
        <p:spPr>
          <a:xfrm>
            <a:off x="1773253" y="4470103"/>
            <a:ext cx="9087028" cy="972912"/>
          </a:xfrm>
          <a:prstGeom prst="rect">
            <a:avLst/>
          </a:prstGeom>
        </p:spPr>
      </p:pic>
      <p:pic>
        <p:nvPicPr>
          <p:cNvPr id="9" name="Picture 8" descr="A screenshot of a phone&#10;&#10;Description automatically generated">
            <a:extLst>
              <a:ext uri="{FF2B5EF4-FFF2-40B4-BE49-F238E27FC236}">
                <a16:creationId xmlns:a16="http://schemas.microsoft.com/office/drawing/2014/main" id="{A28A2406-2B67-6C19-DAAE-65A2562D8521}"/>
              </a:ext>
            </a:extLst>
          </p:cNvPr>
          <p:cNvPicPr>
            <a:picLocks noChangeAspect="1"/>
          </p:cNvPicPr>
          <p:nvPr/>
        </p:nvPicPr>
        <p:blipFill>
          <a:blip r:embed="rId4"/>
          <a:stretch>
            <a:fillRect/>
          </a:stretch>
        </p:blipFill>
        <p:spPr>
          <a:xfrm>
            <a:off x="1773252" y="5621289"/>
            <a:ext cx="9079906" cy="1006395"/>
          </a:xfrm>
          <a:prstGeom prst="rect">
            <a:avLst/>
          </a:prstGeom>
        </p:spPr>
      </p:pic>
    </p:spTree>
    <p:extLst>
      <p:ext uri="{BB962C8B-B14F-4D97-AF65-F5344CB8AC3E}">
        <p14:creationId xmlns:p14="http://schemas.microsoft.com/office/powerpoint/2010/main" val="59147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0BA1-FC99-B2DC-3547-95CED6D066EA}"/>
              </a:ext>
            </a:extLst>
          </p:cNvPr>
          <p:cNvSpPr>
            <a:spLocks noGrp="1"/>
          </p:cNvSpPr>
          <p:nvPr>
            <p:ph type="title"/>
          </p:nvPr>
        </p:nvSpPr>
        <p:spPr/>
        <p:txBody>
          <a:bodyPr/>
          <a:lstStyle/>
          <a:p>
            <a:r>
              <a:rPr lang="en-US"/>
              <a:t>Sort Bar Options</a:t>
            </a:r>
          </a:p>
        </p:txBody>
      </p:sp>
      <p:sp>
        <p:nvSpPr>
          <p:cNvPr id="3" name="Content Placeholder 2">
            <a:extLst>
              <a:ext uri="{FF2B5EF4-FFF2-40B4-BE49-F238E27FC236}">
                <a16:creationId xmlns:a16="http://schemas.microsoft.com/office/drawing/2014/main" id="{25CBCE71-C57E-78DC-B065-2426CA99079B}"/>
              </a:ext>
            </a:extLst>
          </p:cNvPr>
          <p:cNvSpPr>
            <a:spLocks noGrp="1"/>
          </p:cNvSpPr>
          <p:nvPr>
            <p:ph idx="1"/>
          </p:nvPr>
        </p:nvSpPr>
        <p:spPr/>
        <p:txBody>
          <a:bodyPr vert="horz" lIns="91440" tIns="45720" rIns="91440" bIns="45720" rtlCol="0" anchor="t">
            <a:normAutofit/>
          </a:bodyPr>
          <a:lstStyle/>
          <a:p>
            <a:r>
              <a:rPr lang="en-US"/>
              <a:t>Both the Home and My Blogs Pages contain sort bars with several options to view the public and private blogs.</a:t>
            </a:r>
          </a:p>
          <a:p>
            <a:r>
              <a:rPr lang="en-US"/>
              <a:t>Users can enter titles, select date ranges, sort the blogs in the order they would prefer.</a:t>
            </a:r>
          </a:p>
        </p:txBody>
      </p:sp>
      <p:sp>
        <p:nvSpPr>
          <p:cNvPr id="4" name="Date Placeholder 3">
            <a:extLst>
              <a:ext uri="{FF2B5EF4-FFF2-40B4-BE49-F238E27FC236}">
                <a16:creationId xmlns:a16="http://schemas.microsoft.com/office/drawing/2014/main" id="{066236C0-D560-5BAB-A260-E92E1D748A5D}"/>
              </a:ext>
            </a:extLst>
          </p:cNvPr>
          <p:cNvSpPr>
            <a:spLocks noGrp="1"/>
          </p:cNvSpPr>
          <p:nvPr>
            <p:ph type="dt" sz="half" idx="10"/>
          </p:nvPr>
        </p:nvSpPr>
        <p:spPr/>
        <p:txBody>
          <a:bodyPr/>
          <a:lstStyle/>
          <a:p>
            <a:fld id="{EF87E3DA-0CC0-47DE-8C17-D23AF14C829D}" type="datetime1">
              <a:rPr lang="en-US"/>
              <a:t>1/13/25</a:t>
            </a:fld>
            <a:endParaRPr lang="en-US"/>
          </a:p>
        </p:txBody>
      </p:sp>
      <p:sp>
        <p:nvSpPr>
          <p:cNvPr id="5" name="Footer Placeholder 4">
            <a:extLst>
              <a:ext uri="{FF2B5EF4-FFF2-40B4-BE49-F238E27FC236}">
                <a16:creationId xmlns:a16="http://schemas.microsoft.com/office/drawing/2014/main" id="{6F33E9E6-0590-8A6B-924C-FA116FE29BF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A848510-C134-6D0B-1EB4-C35F2EB1CD36}"/>
              </a:ext>
            </a:extLst>
          </p:cNvPr>
          <p:cNvSpPr>
            <a:spLocks noGrp="1"/>
          </p:cNvSpPr>
          <p:nvPr>
            <p:ph type="sldNum" sz="quarter" idx="12"/>
          </p:nvPr>
        </p:nvSpPr>
        <p:spPr/>
        <p:txBody>
          <a:bodyPr/>
          <a:lstStyle/>
          <a:p>
            <a:fld id="{CC057153-B650-4DEB-B370-79DDCFDCE934}" type="slidenum">
              <a:rPr lang="en-US" dirty="0"/>
              <a:t>15</a:t>
            </a:fld>
            <a:endParaRPr lang="en-US"/>
          </a:p>
        </p:txBody>
      </p:sp>
      <p:pic>
        <p:nvPicPr>
          <p:cNvPr id="7" name="Picture 6" descr="A screenshot of a phone&#10;&#10;Description automatically generated">
            <a:extLst>
              <a:ext uri="{FF2B5EF4-FFF2-40B4-BE49-F238E27FC236}">
                <a16:creationId xmlns:a16="http://schemas.microsoft.com/office/drawing/2014/main" id="{18834869-831E-B18B-DF85-8B5692906CED}"/>
              </a:ext>
            </a:extLst>
          </p:cNvPr>
          <p:cNvPicPr>
            <a:picLocks noChangeAspect="1"/>
          </p:cNvPicPr>
          <p:nvPr/>
        </p:nvPicPr>
        <p:blipFill>
          <a:blip r:embed="rId2"/>
          <a:stretch>
            <a:fillRect/>
          </a:stretch>
        </p:blipFill>
        <p:spPr>
          <a:xfrm>
            <a:off x="1417178" y="3097280"/>
            <a:ext cx="8844897" cy="1469291"/>
          </a:xfrm>
          <a:prstGeom prst="rect">
            <a:avLst/>
          </a:prstGeom>
        </p:spPr>
      </p:pic>
      <p:pic>
        <p:nvPicPr>
          <p:cNvPr id="8" name="Picture 7" descr="A screenshot of a phone&#10;&#10;Description automatically generated">
            <a:extLst>
              <a:ext uri="{FF2B5EF4-FFF2-40B4-BE49-F238E27FC236}">
                <a16:creationId xmlns:a16="http://schemas.microsoft.com/office/drawing/2014/main" id="{93A597C1-5925-2922-FE7B-0AEB004A0DF6}"/>
              </a:ext>
            </a:extLst>
          </p:cNvPr>
          <p:cNvPicPr>
            <a:picLocks noChangeAspect="1"/>
          </p:cNvPicPr>
          <p:nvPr/>
        </p:nvPicPr>
        <p:blipFill>
          <a:blip r:embed="rId3"/>
          <a:stretch>
            <a:fillRect/>
          </a:stretch>
        </p:blipFill>
        <p:spPr>
          <a:xfrm>
            <a:off x="1417178" y="4750899"/>
            <a:ext cx="8859140" cy="1408332"/>
          </a:xfrm>
          <a:prstGeom prst="rect">
            <a:avLst/>
          </a:prstGeom>
        </p:spPr>
      </p:pic>
    </p:spTree>
    <p:extLst>
      <p:ext uri="{BB962C8B-B14F-4D97-AF65-F5344CB8AC3E}">
        <p14:creationId xmlns:p14="http://schemas.microsoft.com/office/powerpoint/2010/main" val="177529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419608" y="722498"/>
            <a:ext cx="8528692" cy="4273340"/>
          </a:xfrm>
        </p:spPr>
        <p:txBody>
          <a:bodyPr>
            <a:normAutofit/>
          </a:bodyPr>
          <a:lstStyle/>
          <a:p>
            <a:r>
              <a:rPr lang="en-US" sz="7200">
                <a:solidFill>
                  <a:srgbClr val="000000"/>
                </a:solidFill>
                <a:ea typeface="+mj-lt"/>
                <a:cs typeface="+mj-lt"/>
              </a:rPr>
              <a:t>User Registration and Login</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16</a:t>
            </a:fld>
            <a:endParaRPr lang="en-US"/>
          </a:p>
        </p:txBody>
      </p:sp>
    </p:spTree>
    <p:extLst>
      <p:ext uri="{BB962C8B-B14F-4D97-AF65-F5344CB8AC3E}">
        <p14:creationId xmlns:p14="http://schemas.microsoft.com/office/powerpoint/2010/main" val="3237903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5537F-9BF8-EE82-4515-517CC3F7B435}"/>
              </a:ext>
            </a:extLst>
          </p:cNvPr>
          <p:cNvSpPr>
            <a:spLocks noGrp="1"/>
          </p:cNvSpPr>
          <p:nvPr>
            <p:ph type="title"/>
          </p:nvPr>
        </p:nvSpPr>
        <p:spPr/>
        <p:txBody>
          <a:bodyPr/>
          <a:lstStyle/>
          <a:p>
            <a:r>
              <a:rPr lang="en-US"/>
              <a:t>Login/Registration</a:t>
            </a:r>
          </a:p>
        </p:txBody>
      </p:sp>
      <p:sp>
        <p:nvSpPr>
          <p:cNvPr id="3" name="Content Placeholder 2">
            <a:extLst>
              <a:ext uri="{FF2B5EF4-FFF2-40B4-BE49-F238E27FC236}">
                <a16:creationId xmlns:a16="http://schemas.microsoft.com/office/drawing/2014/main" id="{36AA90D6-07AA-5202-3B6E-3C3EEF3C173E}"/>
              </a:ext>
            </a:extLst>
          </p:cNvPr>
          <p:cNvSpPr>
            <a:spLocks noGrp="1"/>
          </p:cNvSpPr>
          <p:nvPr>
            <p:ph idx="1"/>
          </p:nvPr>
        </p:nvSpPr>
        <p:spPr/>
        <p:txBody>
          <a:bodyPr vert="horz" lIns="91440" tIns="45720" rIns="91440" bIns="45720" rtlCol="0" anchor="t">
            <a:normAutofit/>
          </a:bodyPr>
          <a:lstStyle/>
          <a:p>
            <a:r>
              <a:rPr lang="en-US"/>
              <a:t>Login and registration are both handled by two separate modals.</a:t>
            </a:r>
          </a:p>
          <a:p>
            <a:r>
              <a:rPr lang="en-US"/>
              <a:t>The modal is displayed upon clicking the Login button in the Navigation.</a:t>
            </a:r>
          </a:p>
          <a:p>
            <a:r>
              <a:rPr lang="en-US"/>
              <a:t>The user can then either log in, or switch to the registration modal.</a:t>
            </a:r>
          </a:p>
        </p:txBody>
      </p:sp>
      <p:sp>
        <p:nvSpPr>
          <p:cNvPr id="4" name="Date Placeholder 3">
            <a:extLst>
              <a:ext uri="{FF2B5EF4-FFF2-40B4-BE49-F238E27FC236}">
                <a16:creationId xmlns:a16="http://schemas.microsoft.com/office/drawing/2014/main" id="{6323F148-9693-64E9-69C6-F8EF90CAA3C7}"/>
              </a:ext>
            </a:extLst>
          </p:cNvPr>
          <p:cNvSpPr>
            <a:spLocks noGrp="1"/>
          </p:cNvSpPr>
          <p:nvPr>
            <p:ph type="dt" sz="half" idx="10"/>
          </p:nvPr>
        </p:nvSpPr>
        <p:spPr/>
        <p:txBody>
          <a:bodyPr/>
          <a:lstStyle/>
          <a:p>
            <a:fld id="{A33A120F-ED7D-4772-8AC3-6D7C57A0B557}" type="datetime1">
              <a:rPr lang="en-US"/>
              <a:t>1/13/25</a:t>
            </a:fld>
            <a:endParaRPr lang="en-US"/>
          </a:p>
        </p:txBody>
      </p:sp>
      <p:sp>
        <p:nvSpPr>
          <p:cNvPr id="5" name="Footer Placeholder 4">
            <a:extLst>
              <a:ext uri="{FF2B5EF4-FFF2-40B4-BE49-F238E27FC236}">
                <a16:creationId xmlns:a16="http://schemas.microsoft.com/office/drawing/2014/main" id="{3EE6423E-B894-5C0D-17BF-D7743759FC2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0EE54CA-3DB6-C36C-0A7B-F9F5D4578CA3}"/>
              </a:ext>
            </a:extLst>
          </p:cNvPr>
          <p:cNvSpPr>
            <a:spLocks noGrp="1"/>
          </p:cNvSpPr>
          <p:nvPr>
            <p:ph type="sldNum" sz="quarter" idx="12"/>
          </p:nvPr>
        </p:nvSpPr>
        <p:spPr/>
        <p:txBody>
          <a:bodyPr/>
          <a:lstStyle/>
          <a:p>
            <a:fld id="{CC057153-B650-4DEB-B370-79DDCFDCE934}" type="slidenum">
              <a:rPr lang="en-US" dirty="0"/>
              <a:t>17</a:t>
            </a:fld>
            <a:endParaRPr lang="en-US"/>
          </a:p>
        </p:txBody>
      </p:sp>
      <p:pic>
        <p:nvPicPr>
          <p:cNvPr id="8" name="Picture 7" descr="A screenshot of a login page&#10;&#10;Description automatically generated">
            <a:extLst>
              <a:ext uri="{FF2B5EF4-FFF2-40B4-BE49-F238E27FC236}">
                <a16:creationId xmlns:a16="http://schemas.microsoft.com/office/drawing/2014/main" id="{5AB8BE0D-C54C-A4A1-2282-FF3D5A07F81A}"/>
              </a:ext>
            </a:extLst>
          </p:cNvPr>
          <p:cNvPicPr>
            <a:picLocks noChangeAspect="1"/>
          </p:cNvPicPr>
          <p:nvPr/>
        </p:nvPicPr>
        <p:blipFill>
          <a:blip r:embed="rId2"/>
          <a:stretch>
            <a:fillRect/>
          </a:stretch>
        </p:blipFill>
        <p:spPr>
          <a:xfrm>
            <a:off x="824593" y="3294290"/>
            <a:ext cx="4686300" cy="2686050"/>
          </a:xfrm>
          <a:prstGeom prst="rect">
            <a:avLst/>
          </a:prstGeom>
        </p:spPr>
      </p:pic>
      <p:pic>
        <p:nvPicPr>
          <p:cNvPr id="9" name="Picture 8" descr="A screenshot of a login form&#10;&#10;Description automatically generated">
            <a:extLst>
              <a:ext uri="{FF2B5EF4-FFF2-40B4-BE49-F238E27FC236}">
                <a16:creationId xmlns:a16="http://schemas.microsoft.com/office/drawing/2014/main" id="{9001963C-6C20-8938-043A-7F98BD232651}"/>
              </a:ext>
            </a:extLst>
          </p:cNvPr>
          <p:cNvPicPr>
            <a:picLocks noChangeAspect="1"/>
          </p:cNvPicPr>
          <p:nvPr/>
        </p:nvPicPr>
        <p:blipFill>
          <a:blip r:embed="rId3"/>
          <a:stretch>
            <a:fillRect/>
          </a:stretch>
        </p:blipFill>
        <p:spPr>
          <a:xfrm>
            <a:off x="6874328" y="3297691"/>
            <a:ext cx="3407229" cy="3288847"/>
          </a:xfrm>
          <a:prstGeom prst="rect">
            <a:avLst/>
          </a:prstGeom>
        </p:spPr>
      </p:pic>
    </p:spTree>
    <p:extLst>
      <p:ext uri="{BB962C8B-B14F-4D97-AF65-F5344CB8AC3E}">
        <p14:creationId xmlns:p14="http://schemas.microsoft.com/office/powerpoint/2010/main" val="322317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2154871" y="929709"/>
            <a:ext cx="7880324" cy="4273340"/>
          </a:xfrm>
        </p:spPr>
        <p:txBody>
          <a:bodyPr>
            <a:normAutofit/>
          </a:bodyPr>
          <a:lstStyle/>
          <a:p>
            <a:r>
              <a:rPr lang="en-US" sz="7200">
                <a:solidFill>
                  <a:srgbClr val="000000"/>
                </a:solidFill>
                <a:ea typeface="+mj-lt"/>
                <a:cs typeface="+mj-lt"/>
              </a:rPr>
              <a:t>Home Page Visitor View</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18</a:t>
            </a:fld>
            <a:endParaRPr lang="en-US"/>
          </a:p>
        </p:txBody>
      </p:sp>
    </p:spTree>
    <p:extLst>
      <p:ext uri="{BB962C8B-B14F-4D97-AF65-F5344CB8AC3E}">
        <p14:creationId xmlns:p14="http://schemas.microsoft.com/office/powerpoint/2010/main" val="145255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2132-50DC-ECCD-08CB-378BB7CF03DC}"/>
              </a:ext>
            </a:extLst>
          </p:cNvPr>
          <p:cNvSpPr>
            <a:spLocks noGrp="1"/>
          </p:cNvSpPr>
          <p:nvPr>
            <p:ph type="title"/>
          </p:nvPr>
        </p:nvSpPr>
        <p:spPr/>
        <p:txBody>
          <a:bodyPr/>
          <a:lstStyle/>
          <a:p>
            <a:r>
              <a:rPr lang="en-US"/>
              <a:t>Home Page Visitor View</a:t>
            </a:r>
          </a:p>
        </p:txBody>
      </p:sp>
      <p:sp>
        <p:nvSpPr>
          <p:cNvPr id="3" name="Content Placeholder 2">
            <a:extLst>
              <a:ext uri="{FF2B5EF4-FFF2-40B4-BE49-F238E27FC236}">
                <a16:creationId xmlns:a16="http://schemas.microsoft.com/office/drawing/2014/main" id="{7B6A5E64-B31F-0F11-2FBD-0F4C62AA7AFF}"/>
              </a:ext>
            </a:extLst>
          </p:cNvPr>
          <p:cNvSpPr>
            <a:spLocks noGrp="1"/>
          </p:cNvSpPr>
          <p:nvPr>
            <p:ph idx="1"/>
          </p:nvPr>
        </p:nvSpPr>
        <p:spPr/>
        <p:txBody>
          <a:bodyPr vert="horz" lIns="91440" tIns="45720" rIns="91440" bIns="45720" rtlCol="0" anchor="t">
            <a:normAutofit/>
          </a:bodyPr>
          <a:lstStyle/>
          <a:p>
            <a:r>
              <a:rPr lang="en-US"/>
              <a:t>When viewing the home page, users are greeted with a blog photo and various options for viewing and sorting.</a:t>
            </a:r>
          </a:p>
          <a:p>
            <a:r>
              <a:rPr lang="en-US"/>
              <a:t>Users can also choose to view the photos only by selecting the photo only option.</a:t>
            </a:r>
          </a:p>
          <a:p>
            <a:r>
              <a:rPr lang="en-US"/>
              <a:t>Upon clicking a blog post, users will get a more detailed view of the blog, such as who posted the blog while in photo only view.</a:t>
            </a:r>
          </a:p>
        </p:txBody>
      </p:sp>
      <p:sp>
        <p:nvSpPr>
          <p:cNvPr id="4" name="Date Placeholder 3">
            <a:extLst>
              <a:ext uri="{FF2B5EF4-FFF2-40B4-BE49-F238E27FC236}">
                <a16:creationId xmlns:a16="http://schemas.microsoft.com/office/drawing/2014/main" id="{A44D4CAB-EE73-66FF-0D8B-697E81CA053F}"/>
              </a:ext>
            </a:extLst>
          </p:cNvPr>
          <p:cNvSpPr>
            <a:spLocks noGrp="1"/>
          </p:cNvSpPr>
          <p:nvPr>
            <p:ph type="dt" sz="half" idx="10"/>
          </p:nvPr>
        </p:nvSpPr>
        <p:spPr/>
        <p:txBody>
          <a:bodyPr/>
          <a:lstStyle/>
          <a:p>
            <a:fld id="{61B42229-53C3-4BF1-97EE-72200A4AA20E}" type="datetime1">
              <a:rPr lang="en-US"/>
              <a:t>1/13/25</a:t>
            </a:fld>
            <a:endParaRPr lang="en-US"/>
          </a:p>
        </p:txBody>
      </p:sp>
      <p:sp>
        <p:nvSpPr>
          <p:cNvPr id="5" name="Footer Placeholder 4">
            <a:extLst>
              <a:ext uri="{FF2B5EF4-FFF2-40B4-BE49-F238E27FC236}">
                <a16:creationId xmlns:a16="http://schemas.microsoft.com/office/drawing/2014/main" id="{4E4AA65B-5093-9BF8-853C-71841FCB549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CF424D6-CCFE-66C2-F64B-1C8FC86B7A52}"/>
              </a:ext>
            </a:extLst>
          </p:cNvPr>
          <p:cNvSpPr>
            <a:spLocks noGrp="1"/>
          </p:cNvSpPr>
          <p:nvPr>
            <p:ph type="sldNum" sz="quarter" idx="12"/>
          </p:nvPr>
        </p:nvSpPr>
        <p:spPr/>
        <p:txBody>
          <a:bodyPr/>
          <a:lstStyle/>
          <a:p>
            <a:fld id="{CC057153-B650-4DEB-B370-79DDCFDCE934}" type="slidenum">
              <a:rPr lang="en-US" dirty="0"/>
              <a:t>19</a:t>
            </a:fld>
            <a:endParaRPr lang="en-US"/>
          </a:p>
        </p:txBody>
      </p:sp>
    </p:spTree>
    <p:extLst>
      <p:ext uri="{BB962C8B-B14F-4D97-AF65-F5344CB8AC3E}">
        <p14:creationId xmlns:p14="http://schemas.microsoft.com/office/powerpoint/2010/main" val="411591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7471-37F6-C791-BC2B-9A82F0B86D21}"/>
              </a:ext>
            </a:extLst>
          </p:cNvPr>
          <p:cNvSpPr>
            <a:spLocks noGrp="1"/>
          </p:cNvSpPr>
          <p:nvPr>
            <p:ph type="title"/>
          </p:nvPr>
        </p:nvSpPr>
        <p:spPr/>
        <p:txBody>
          <a:bodyPr/>
          <a:lstStyle/>
          <a:p>
            <a:r>
              <a:rPr lang="en-US"/>
              <a:t>What is Photo ABCD?</a:t>
            </a:r>
          </a:p>
        </p:txBody>
      </p:sp>
      <p:sp>
        <p:nvSpPr>
          <p:cNvPr id="3" name="Content Placeholder 2">
            <a:extLst>
              <a:ext uri="{FF2B5EF4-FFF2-40B4-BE49-F238E27FC236}">
                <a16:creationId xmlns:a16="http://schemas.microsoft.com/office/drawing/2014/main" id="{BE076F3A-E77D-ED53-1916-4579CBE54E2A}"/>
              </a:ext>
            </a:extLst>
          </p:cNvPr>
          <p:cNvSpPr>
            <a:spLocks noGrp="1"/>
          </p:cNvSpPr>
          <p:nvPr>
            <p:ph idx="1"/>
          </p:nvPr>
        </p:nvSpPr>
        <p:spPr/>
        <p:txBody>
          <a:bodyPr vert="horz" lIns="91440" tIns="45720" rIns="91440" bIns="45720" rtlCol="0" anchor="t">
            <a:normAutofit lnSpcReduction="10000"/>
          </a:bodyPr>
          <a:lstStyle/>
          <a:p>
            <a:r>
              <a:rPr lang="en-US" dirty="0"/>
              <a:t>A social media application that allows users to post blogs with photos, videos, titles, and descriptions of topics they would like to share with other users.</a:t>
            </a:r>
          </a:p>
          <a:p>
            <a:r>
              <a:rPr lang="en-US" dirty="0">
                <a:ea typeface="+mn-lt"/>
                <a:cs typeface="+mn-lt"/>
              </a:rPr>
              <a:t>The site offers a responsive design where both public and personal blogs can be sorted and displayed in alphabetical or chronological order.</a:t>
            </a:r>
          </a:p>
          <a:p>
            <a:r>
              <a:rPr lang="en-US" dirty="0"/>
              <a:t>The application also allows users to create custom "Alphabet Books" from their created blogs to be printed and saved as a physical copy </a:t>
            </a:r>
            <a:r>
              <a:rPr lang="en-US" dirty="0">
                <a:ea typeface="+mn-lt"/>
                <a:cs typeface="+mn-lt"/>
              </a:rPr>
              <a:t>or shared with others beyond the online application.</a:t>
            </a:r>
          </a:p>
          <a:p>
            <a:r>
              <a:rPr lang="en-US" dirty="0">
                <a:ea typeface="+mn-lt"/>
                <a:cs typeface="+mn-lt"/>
              </a:rPr>
              <a:t>User's can register for a personalized account using an email, name, and secure password.</a:t>
            </a:r>
          </a:p>
          <a:p>
            <a:r>
              <a:rPr lang="en-US" dirty="0"/>
              <a:t>User's can login to their created account and update their blogs, settings, and alphabet books.</a:t>
            </a:r>
          </a:p>
          <a:p>
            <a:pPr marL="0" indent="0">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180EC83D-6CB5-5F3F-8E2A-8800CC67DE08}"/>
              </a:ext>
            </a:extLst>
          </p:cNvPr>
          <p:cNvSpPr>
            <a:spLocks noGrp="1"/>
          </p:cNvSpPr>
          <p:nvPr>
            <p:ph type="dt" sz="half" idx="10"/>
          </p:nvPr>
        </p:nvSpPr>
        <p:spPr/>
        <p:txBody>
          <a:bodyPr/>
          <a:lstStyle/>
          <a:p>
            <a:fld id="{2AA1740B-799E-41AD-B5FB-C7DFA543C2E1}" type="datetime1">
              <a:rPr lang="en-US"/>
              <a:t>1/13/25</a:t>
            </a:fld>
            <a:endParaRPr lang="en-US"/>
          </a:p>
        </p:txBody>
      </p:sp>
      <p:sp>
        <p:nvSpPr>
          <p:cNvPr id="5" name="Footer Placeholder 4">
            <a:extLst>
              <a:ext uri="{FF2B5EF4-FFF2-40B4-BE49-F238E27FC236}">
                <a16:creationId xmlns:a16="http://schemas.microsoft.com/office/drawing/2014/main" id="{66C74420-FB9E-BADA-A46C-2EA12790161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5693F248-76A9-3052-66A7-6EFECABA0732}"/>
              </a:ext>
            </a:extLst>
          </p:cNvPr>
          <p:cNvSpPr>
            <a:spLocks noGrp="1"/>
          </p:cNvSpPr>
          <p:nvPr>
            <p:ph type="sldNum" sz="quarter" idx="12"/>
          </p:nvPr>
        </p:nvSpPr>
        <p:spPr/>
        <p:txBody>
          <a:bodyPr/>
          <a:lstStyle/>
          <a:p>
            <a:fld id="{CC057153-B650-4DEB-B370-79DDCFDCE934}" type="slidenum">
              <a:rPr lang="en-US" dirty="0"/>
              <a:t>2</a:t>
            </a:fld>
            <a:endParaRPr lang="en-US"/>
          </a:p>
        </p:txBody>
      </p:sp>
    </p:spTree>
    <p:extLst>
      <p:ext uri="{BB962C8B-B14F-4D97-AF65-F5344CB8AC3E}">
        <p14:creationId xmlns:p14="http://schemas.microsoft.com/office/powerpoint/2010/main" val="322551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402234" y="2622325"/>
            <a:ext cx="11229113" cy="2825490"/>
          </a:xfrm>
        </p:spPr>
        <p:txBody>
          <a:bodyPr>
            <a:normAutofit fontScale="90000"/>
          </a:bodyPr>
          <a:lstStyle/>
          <a:p>
            <a:r>
              <a:rPr lang="en-US" sz="7200">
                <a:solidFill>
                  <a:srgbClr val="000000"/>
                </a:solidFill>
                <a:ea typeface="+mj-lt"/>
                <a:cs typeface="+mj-lt"/>
              </a:rPr>
              <a:t>Alphabetical and Chronological Blog Compilation – Home Page</a:t>
            </a:r>
            <a:endParaRPr lang="en-US"/>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20</a:t>
            </a:fld>
            <a:endParaRPr lang="en-US"/>
          </a:p>
        </p:txBody>
      </p:sp>
    </p:spTree>
    <p:extLst>
      <p:ext uri="{BB962C8B-B14F-4D97-AF65-F5344CB8AC3E}">
        <p14:creationId xmlns:p14="http://schemas.microsoft.com/office/powerpoint/2010/main" val="258725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33D6E-1C58-B74E-EA35-1E2C96EAB716}"/>
              </a:ext>
            </a:extLst>
          </p:cNvPr>
          <p:cNvSpPr>
            <a:spLocks noGrp="1"/>
          </p:cNvSpPr>
          <p:nvPr>
            <p:ph idx="1"/>
          </p:nvPr>
        </p:nvSpPr>
        <p:spPr/>
        <p:txBody>
          <a:bodyPr vert="horz" lIns="91440" tIns="45720" rIns="91440" bIns="45720" rtlCol="0" anchor="t">
            <a:normAutofit/>
          </a:bodyPr>
          <a:lstStyle/>
          <a:p>
            <a:r>
              <a:rPr lang="en-US"/>
              <a:t>Users can choose to view the blogs by changing how they are sorted, choosing from alphabetically sorted in ascending or descending order. </a:t>
            </a:r>
          </a:p>
          <a:p>
            <a:r>
              <a:rPr lang="en-US"/>
              <a:t>As well as chronologically via sorting by event date in either ascending or descending.</a:t>
            </a:r>
          </a:p>
        </p:txBody>
      </p:sp>
      <p:sp>
        <p:nvSpPr>
          <p:cNvPr id="4" name="Date Placeholder 3">
            <a:extLst>
              <a:ext uri="{FF2B5EF4-FFF2-40B4-BE49-F238E27FC236}">
                <a16:creationId xmlns:a16="http://schemas.microsoft.com/office/drawing/2014/main" id="{9624D99D-F89C-4ED3-D44A-384F63751C6E}"/>
              </a:ext>
            </a:extLst>
          </p:cNvPr>
          <p:cNvSpPr>
            <a:spLocks noGrp="1"/>
          </p:cNvSpPr>
          <p:nvPr>
            <p:ph type="dt" sz="half" idx="10"/>
          </p:nvPr>
        </p:nvSpPr>
        <p:spPr/>
        <p:txBody>
          <a:bodyPr/>
          <a:lstStyle/>
          <a:p>
            <a:fld id="{F4472DE4-E49A-4390-B3BF-F1834BDB54F7}" type="datetime1">
              <a:rPr lang="en-US"/>
              <a:t>1/13/25</a:t>
            </a:fld>
            <a:endParaRPr lang="en-US"/>
          </a:p>
        </p:txBody>
      </p:sp>
      <p:sp>
        <p:nvSpPr>
          <p:cNvPr id="5" name="Footer Placeholder 4">
            <a:extLst>
              <a:ext uri="{FF2B5EF4-FFF2-40B4-BE49-F238E27FC236}">
                <a16:creationId xmlns:a16="http://schemas.microsoft.com/office/drawing/2014/main" id="{BBE9364A-86F8-F3AB-A3B2-F13C0BF27FB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40833ED-5DF5-B526-4E2C-3ECCF9E4DDC7}"/>
              </a:ext>
            </a:extLst>
          </p:cNvPr>
          <p:cNvSpPr>
            <a:spLocks noGrp="1"/>
          </p:cNvSpPr>
          <p:nvPr>
            <p:ph type="sldNum" sz="quarter" idx="12"/>
          </p:nvPr>
        </p:nvSpPr>
        <p:spPr/>
        <p:txBody>
          <a:bodyPr/>
          <a:lstStyle/>
          <a:p>
            <a:fld id="{CC057153-B650-4DEB-B370-79DDCFDCE934}" type="slidenum">
              <a:rPr lang="en-US" dirty="0"/>
              <a:t>21</a:t>
            </a:fld>
            <a:endParaRPr lang="en-US"/>
          </a:p>
        </p:txBody>
      </p:sp>
      <p:sp>
        <p:nvSpPr>
          <p:cNvPr id="2" name="TextBox 1">
            <a:extLst>
              <a:ext uri="{FF2B5EF4-FFF2-40B4-BE49-F238E27FC236}">
                <a16:creationId xmlns:a16="http://schemas.microsoft.com/office/drawing/2014/main" id="{070F7DF3-8AAD-C42B-C0E3-6035634A0519}"/>
              </a:ext>
            </a:extLst>
          </p:cNvPr>
          <p:cNvSpPr txBox="1"/>
          <p:nvPr/>
        </p:nvSpPr>
        <p:spPr>
          <a:xfrm>
            <a:off x="505625" y="441532"/>
            <a:ext cx="111807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Blog Sorting Display</a:t>
            </a:r>
            <a:endParaRPr lang="en-US" sz="4000"/>
          </a:p>
        </p:txBody>
      </p:sp>
      <p:pic>
        <p:nvPicPr>
          <p:cNvPr id="8" name="Picture 7" descr="A screenshot of a computer&#10;&#10;Description automatically generated">
            <a:extLst>
              <a:ext uri="{FF2B5EF4-FFF2-40B4-BE49-F238E27FC236}">
                <a16:creationId xmlns:a16="http://schemas.microsoft.com/office/drawing/2014/main" id="{6E4FDAEB-EEBF-CEB7-F4A6-3F4826ABA6B9}"/>
              </a:ext>
            </a:extLst>
          </p:cNvPr>
          <p:cNvPicPr>
            <a:picLocks noChangeAspect="1"/>
          </p:cNvPicPr>
          <p:nvPr/>
        </p:nvPicPr>
        <p:blipFill>
          <a:blip r:embed="rId2"/>
          <a:stretch>
            <a:fillRect/>
          </a:stretch>
        </p:blipFill>
        <p:spPr>
          <a:xfrm>
            <a:off x="2891328" y="3425609"/>
            <a:ext cx="6096000" cy="2663099"/>
          </a:xfrm>
          <a:prstGeom prst="rect">
            <a:avLst/>
          </a:prstGeom>
        </p:spPr>
      </p:pic>
    </p:spTree>
    <p:extLst>
      <p:ext uri="{BB962C8B-B14F-4D97-AF65-F5344CB8AC3E}">
        <p14:creationId xmlns:p14="http://schemas.microsoft.com/office/powerpoint/2010/main" val="95872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538550" y="2354957"/>
            <a:ext cx="9110218" cy="2792069"/>
          </a:xfrm>
        </p:spPr>
        <p:txBody>
          <a:bodyPr>
            <a:normAutofit fontScale="90000"/>
          </a:bodyPr>
          <a:lstStyle/>
          <a:p>
            <a:r>
              <a:rPr lang="en-US" sz="7200">
                <a:solidFill>
                  <a:srgbClr val="000000"/>
                </a:solidFill>
                <a:ea typeface="+mj-lt"/>
                <a:cs typeface="+mj-lt"/>
              </a:rPr>
              <a:t>Search and Filter Options – Home Page</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rPr lang="en-US"/>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22</a:t>
            </a:fld>
            <a:endParaRPr lang="en-US"/>
          </a:p>
        </p:txBody>
      </p:sp>
    </p:spTree>
    <p:extLst>
      <p:ext uri="{BB962C8B-B14F-4D97-AF65-F5344CB8AC3E}">
        <p14:creationId xmlns:p14="http://schemas.microsoft.com/office/powerpoint/2010/main" val="684335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D2DF1-40FE-0A15-D704-0C95E4CE69DF}"/>
              </a:ext>
            </a:extLst>
          </p:cNvPr>
          <p:cNvSpPr>
            <a:spLocks noGrp="1"/>
          </p:cNvSpPr>
          <p:nvPr>
            <p:ph idx="1"/>
          </p:nvPr>
        </p:nvSpPr>
        <p:spPr/>
        <p:txBody>
          <a:bodyPr vert="horz" lIns="91440" tIns="45720" rIns="91440" bIns="45720" rtlCol="0" anchor="t">
            <a:normAutofit/>
          </a:bodyPr>
          <a:lstStyle/>
          <a:p>
            <a:r>
              <a:rPr lang="en-US"/>
              <a:t>Users can search for a specific blog post by its title or blog description.</a:t>
            </a:r>
          </a:p>
          <a:p>
            <a:r>
              <a:rPr lang="en-US"/>
              <a:t>They can also filter with the dates the blogs were created.</a:t>
            </a:r>
          </a:p>
        </p:txBody>
      </p:sp>
      <p:sp>
        <p:nvSpPr>
          <p:cNvPr id="4" name="Date Placeholder 3">
            <a:extLst>
              <a:ext uri="{FF2B5EF4-FFF2-40B4-BE49-F238E27FC236}">
                <a16:creationId xmlns:a16="http://schemas.microsoft.com/office/drawing/2014/main" id="{9F003BFB-6F26-37B5-B2BE-1CA03D30D7FD}"/>
              </a:ext>
            </a:extLst>
          </p:cNvPr>
          <p:cNvSpPr>
            <a:spLocks noGrp="1"/>
          </p:cNvSpPr>
          <p:nvPr>
            <p:ph type="dt" sz="half" idx="10"/>
          </p:nvPr>
        </p:nvSpPr>
        <p:spPr/>
        <p:txBody>
          <a:bodyPr/>
          <a:lstStyle/>
          <a:p>
            <a:fld id="{526F30D7-BB8B-4E5C-B217-0E0AF90D3799}" type="datetime1">
              <a:rPr lang="en-US"/>
              <a:t>1/13/25</a:t>
            </a:fld>
            <a:endParaRPr lang="en-US"/>
          </a:p>
        </p:txBody>
      </p:sp>
      <p:sp>
        <p:nvSpPr>
          <p:cNvPr id="5" name="Footer Placeholder 4">
            <a:extLst>
              <a:ext uri="{FF2B5EF4-FFF2-40B4-BE49-F238E27FC236}">
                <a16:creationId xmlns:a16="http://schemas.microsoft.com/office/drawing/2014/main" id="{DB35749B-3A02-04ED-DE59-A02FD8C33FE8}"/>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35CF807-4573-057B-BC75-6C6E58DFC3BE}"/>
              </a:ext>
            </a:extLst>
          </p:cNvPr>
          <p:cNvSpPr>
            <a:spLocks noGrp="1"/>
          </p:cNvSpPr>
          <p:nvPr>
            <p:ph type="sldNum" sz="quarter" idx="12"/>
          </p:nvPr>
        </p:nvSpPr>
        <p:spPr/>
        <p:txBody>
          <a:bodyPr/>
          <a:lstStyle/>
          <a:p>
            <a:fld id="{CC057153-B650-4DEB-B370-79DDCFDCE934}" type="slidenum">
              <a:rPr lang="en-US" dirty="0"/>
              <a:t>23</a:t>
            </a:fld>
            <a:endParaRPr lang="en-US"/>
          </a:p>
        </p:txBody>
      </p:sp>
      <p:sp>
        <p:nvSpPr>
          <p:cNvPr id="2" name="TextBox 1">
            <a:extLst>
              <a:ext uri="{FF2B5EF4-FFF2-40B4-BE49-F238E27FC236}">
                <a16:creationId xmlns:a16="http://schemas.microsoft.com/office/drawing/2014/main" id="{E5E56716-4299-1FCA-5669-523C429679E1}"/>
              </a:ext>
            </a:extLst>
          </p:cNvPr>
          <p:cNvSpPr txBox="1"/>
          <p:nvPr/>
        </p:nvSpPr>
        <p:spPr>
          <a:xfrm>
            <a:off x="370317" y="512747"/>
            <a:ext cx="105255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Search and Filter Options</a:t>
            </a:r>
            <a:endParaRPr lang="en-US" sz="4000"/>
          </a:p>
        </p:txBody>
      </p:sp>
      <p:pic>
        <p:nvPicPr>
          <p:cNvPr id="7" name="Picture 6" descr="A screenshot of a phone&#10;&#10;Description automatically generated">
            <a:extLst>
              <a:ext uri="{FF2B5EF4-FFF2-40B4-BE49-F238E27FC236}">
                <a16:creationId xmlns:a16="http://schemas.microsoft.com/office/drawing/2014/main" id="{09F51C18-6A99-6472-16E4-A64DAD0EA8BD}"/>
              </a:ext>
            </a:extLst>
          </p:cNvPr>
          <p:cNvPicPr>
            <a:picLocks noChangeAspect="1"/>
          </p:cNvPicPr>
          <p:nvPr/>
        </p:nvPicPr>
        <p:blipFill>
          <a:blip r:embed="rId2"/>
          <a:stretch>
            <a:fillRect/>
          </a:stretch>
        </p:blipFill>
        <p:spPr>
          <a:xfrm>
            <a:off x="2029626" y="2837277"/>
            <a:ext cx="8132747" cy="3327016"/>
          </a:xfrm>
          <a:prstGeom prst="rect">
            <a:avLst/>
          </a:prstGeom>
        </p:spPr>
      </p:pic>
    </p:spTree>
    <p:extLst>
      <p:ext uri="{BB962C8B-B14F-4D97-AF65-F5344CB8AC3E}">
        <p14:creationId xmlns:p14="http://schemas.microsoft.com/office/powerpoint/2010/main" val="252415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4029" y="1290656"/>
            <a:ext cx="8528692" cy="4273340"/>
          </a:xfrm>
        </p:spPr>
        <p:txBody>
          <a:bodyPr>
            <a:normAutofit/>
          </a:bodyPr>
          <a:lstStyle/>
          <a:p>
            <a:r>
              <a:rPr lang="en-US" sz="7200">
                <a:solidFill>
                  <a:srgbClr val="000000"/>
                </a:solidFill>
                <a:ea typeface="+mj-lt"/>
                <a:cs typeface="+mj-lt"/>
              </a:rPr>
              <a:t>My Blogs Page For Logged-in Users</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24</a:t>
            </a:fld>
            <a:endParaRPr lang="en-US"/>
          </a:p>
        </p:txBody>
      </p:sp>
    </p:spTree>
    <p:extLst>
      <p:ext uri="{BB962C8B-B14F-4D97-AF65-F5344CB8AC3E}">
        <p14:creationId xmlns:p14="http://schemas.microsoft.com/office/powerpoint/2010/main" val="1830461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F1CD-CF99-8601-9FF1-D7E2D7D021E2}"/>
              </a:ext>
            </a:extLst>
          </p:cNvPr>
          <p:cNvSpPr>
            <a:spLocks noGrp="1"/>
          </p:cNvSpPr>
          <p:nvPr>
            <p:ph type="title"/>
          </p:nvPr>
        </p:nvSpPr>
        <p:spPr>
          <a:xfrm>
            <a:off x="612648" y="548640"/>
            <a:ext cx="10653578" cy="795220"/>
          </a:xfrm>
        </p:spPr>
        <p:txBody>
          <a:bodyPr/>
          <a:lstStyle/>
          <a:p>
            <a:r>
              <a:rPr lang="en-US"/>
              <a:t>View for logged in users</a:t>
            </a:r>
          </a:p>
        </p:txBody>
      </p:sp>
      <p:sp>
        <p:nvSpPr>
          <p:cNvPr id="3" name="Content Placeholder 2">
            <a:extLst>
              <a:ext uri="{FF2B5EF4-FFF2-40B4-BE49-F238E27FC236}">
                <a16:creationId xmlns:a16="http://schemas.microsoft.com/office/drawing/2014/main" id="{6E720DA0-2873-31A0-F8E2-B4AB20A1E7A5}"/>
              </a:ext>
            </a:extLst>
          </p:cNvPr>
          <p:cNvSpPr>
            <a:spLocks noGrp="1"/>
          </p:cNvSpPr>
          <p:nvPr>
            <p:ph idx="1"/>
          </p:nvPr>
        </p:nvSpPr>
        <p:spPr>
          <a:xfrm>
            <a:off x="612647" y="1275917"/>
            <a:ext cx="10653579" cy="5033443"/>
          </a:xfrm>
        </p:spPr>
        <p:txBody>
          <a:bodyPr vert="horz" lIns="91440" tIns="45720" rIns="91440" bIns="45720" rtlCol="0" anchor="t">
            <a:normAutofit/>
          </a:bodyPr>
          <a:lstStyle/>
          <a:p>
            <a:r>
              <a:rPr lang="en-US"/>
              <a:t>Upon successful login, users are given access to the My-Blogs page. </a:t>
            </a:r>
          </a:p>
          <a:p>
            <a:endParaRPr lang="en-US"/>
          </a:p>
          <a:p>
            <a:endParaRPr lang="en-US"/>
          </a:p>
          <a:p>
            <a:endParaRPr lang="en-US"/>
          </a:p>
          <a:p>
            <a:endParaRPr lang="en-US"/>
          </a:p>
          <a:p>
            <a:endParaRPr lang="en-US"/>
          </a:p>
          <a:p>
            <a:endParaRPr lang="en-US"/>
          </a:p>
          <a:p>
            <a:r>
              <a:rPr lang="en-US"/>
              <a:t>This gives users access to all blogs that they have created. Users have options to search, sort, print, edit, and delete their blogs.</a:t>
            </a:r>
          </a:p>
        </p:txBody>
      </p:sp>
      <p:sp>
        <p:nvSpPr>
          <p:cNvPr id="4" name="Date Placeholder 3">
            <a:extLst>
              <a:ext uri="{FF2B5EF4-FFF2-40B4-BE49-F238E27FC236}">
                <a16:creationId xmlns:a16="http://schemas.microsoft.com/office/drawing/2014/main" id="{3E2D94B8-3FF3-5C81-1615-0F0D5776AB38}"/>
              </a:ext>
            </a:extLst>
          </p:cNvPr>
          <p:cNvSpPr>
            <a:spLocks noGrp="1"/>
          </p:cNvSpPr>
          <p:nvPr>
            <p:ph type="dt" sz="half" idx="10"/>
          </p:nvPr>
        </p:nvSpPr>
        <p:spPr/>
        <p:txBody>
          <a:bodyPr/>
          <a:lstStyle/>
          <a:p>
            <a:fld id="{A33C24C6-C8BB-413E-B9F3-8C0B0C176055}" type="datetime1">
              <a:rPr lang="en-US"/>
              <a:t>1/13/25</a:t>
            </a:fld>
            <a:endParaRPr lang="en-US"/>
          </a:p>
        </p:txBody>
      </p:sp>
      <p:sp>
        <p:nvSpPr>
          <p:cNvPr id="5" name="Footer Placeholder 4">
            <a:extLst>
              <a:ext uri="{FF2B5EF4-FFF2-40B4-BE49-F238E27FC236}">
                <a16:creationId xmlns:a16="http://schemas.microsoft.com/office/drawing/2014/main" id="{F0712A31-488D-03E9-2B74-BD6892B56FF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A234112-EC03-55DE-DA58-A8561F56F20C}"/>
              </a:ext>
            </a:extLst>
          </p:cNvPr>
          <p:cNvSpPr>
            <a:spLocks noGrp="1"/>
          </p:cNvSpPr>
          <p:nvPr>
            <p:ph type="sldNum" sz="quarter" idx="12"/>
          </p:nvPr>
        </p:nvSpPr>
        <p:spPr/>
        <p:txBody>
          <a:bodyPr/>
          <a:lstStyle/>
          <a:p>
            <a:fld id="{CC057153-B650-4DEB-B370-79DDCFDCE934}" type="slidenum">
              <a:rPr lang="en-US" dirty="0"/>
              <a:t>25</a:t>
            </a:fld>
            <a:endParaRPr lang="en-US"/>
          </a:p>
        </p:txBody>
      </p:sp>
      <p:pic>
        <p:nvPicPr>
          <p:cNvPr id="7" name="Picture 6" descr="A screenshot of a computer&#10;&#10;Description automatically generated">
            <a:extLst>
              <a:ext uri="{FF2B5EF4-FFF2-40B4-BE49-F238E27FC236}">
                <a16:creationId xmlns:a16="http://schemas.microsoft.com/office/drawing/2014/main" id="{224B2868-279B-812E-E47F-32AB7D16DF5B}"/>
              </a:ext>
            </a:extLst>
          </p:cNvPr>
          <p:cNvPicPr>
            <a:picLocks noChangeAspect="1"/>
          </p:cNvPicPr>
          <p:nvPr/>
        </p:nvPicPr>
        <p:blipFill>
          <a:blip r:embed="rId2"/>
          <a:stretch>
            <a:fillRect/>
          </a:stretch>
        </p:blipFill>
        <p:spPr>
          <a:xfrm>
            <a:off x="1912327" y="1768181"/>
            <a:ext cx="6960577" cy="2838061"/>
          </a:xfrm>
          <a:prstGeom prst="rect">
            <a:avLst/>
          </a:prstGeom>
        </p:spPr>
      </p:pic>
    </p:spTree>
    <p:extLst>
      <p:ext uri="{BB962C8B-B14F-4D97-AF65-F5344CB8AC3E}">
        <p14:creationId xmlns:p14="http://schemas.microsoft.com/office/powerpoint/2010/main" val="3779443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2032853"/>
            <a:ext cx="8528692" cy="2792069"/>
          </a:xfrm>
        </p:spPr>
        <p:txBody>
          <a:bodyPr>
            <a:normAutofit/>
          </a:bodyPr>
          <a:lstStyle/>
          <a:p>
            <a:r>
              <a:rPr lang="en-US" sz="7200">
                <a:solidFill>
                  <a:srgbClr val="000000"/>
                </a:solidFill>
                <a:ea typeface="+mj-lt"/>
                <a:cs typeface="+mj-lt"/>
              </a:rPr>
              <a:t>Blog Post Creation</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rPr lang="en-US"/>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26</a:t>
            </a:fld>
            <a:endParaRPr lang="en-US"/>
          </a:p>
        </p:txBody>
      </p:sp>
    </p:spTree>
    <p:extLst>
      <p:ext uri="{BB962C8B-B14F-4D97-AF65-F5344CB8AC3E}">
        <p14:creationId xmlns:p14="http://schemas.microsoft.com/office/powerpoint/2010/main" val="257939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481B26-BB2E-C56C-81E2-BC9F39877EBE}"/>
              </a:ext>
            </a:extLst>
          </p:cNvPr>
          <p:cNvSpPr>
            <a:spLocks noGrp="1"/>
          </p:cNvSpPr>
          <p:nvPr>
            <p:ph idx="1"/>
          </p:nvPr>
        </p:nvSpPr>
        <p:spPr>
          <a:xfrm>
            <a:off x="575388" y="230395"/>
            <a:ext cx="10653579" cy="6015251"/>
          </a:xfrm>
        </p:spPr>
        <p:txBody>
          <a:bodyPr vert="horz" lIns="91440" tIns="45720" rIns="91440" bIns="45720" rtlCol="0" anchor="t">
            <a:normAutofit fontScale="92500" lnSpcReduction="10000"/>
          </a:bodyPr>
          <a:lstStyle/>
          <a:p>
            <a:r>
              <a:rPr lang="en-US" dirty="0"/>
              <a:t>To create a blog post from the my-blogs page, users can click the new blog button.</a:t>
            </a:r>
          </a:p>
          <a:p>
            <a:endParaRPr lang="en-US" dirty="0"/>
          </a:p>
          <a:p>
            <a:endParaRPr lang="en-US" dirty="0"/>
          </a:p>
          <a:p>
            <a:endParaRPr lang="en-US" dirty="0"/>
          </a:p>
          <a:p>
            <a:r>
              <a:rPr lang="en-US" dirty="0"/>
              <a:t>This will open the following pop-up, prompting users for information for their new blog:</a:t>
            </a:r>
          </a:p>
          <a:p>
            <a:pPr lvl="6"/>
            <a:endParaRPr lang="en-US" dirty="0"/>
          </a:p>
          <a:p>
            <a:pPr lvl="6"/>
            <a:r>
              <a:rPr lang="en-US" dirty="0"/>
              <a:t>Users can set an initial title, description, and event date, as well as determine the ability for the blog to be shared publicly or remain private. If a user changes their mind, they may edit the blog post can.</a:t>
            </a:r>
          </a:p>
          <a:p>
            <a:pPr lvl="6"/>
            <a:endParaRPr lang="en-US" dirty="0"/>
          </a:p>
          <a:p>
            <a:pPr lvl="6"/>
            <a:r>
              <a:rPr lang="en-US" dirty="0"/>
              <a:t>Users can upload images, gifs, YouTube video links, or a combination of all three.</a:t>
            </a:r>
          </a:p>
          <a:p>
            <a:pPr lvl="6"/>
            <a:endParaRPr lang="en-US" dirty="0"/>
          </a:p>
          <a:p>
            <a:pPr lvl="6"/>
            <a:r>
              <a:rPr lang="en-US" dirty="0"/>
              <a:t>If a user wishes to exit before creating the blog post, they may click outside of the pop-up or click the 'x' in the upper right corner.</a:t>
            </a:r>
          </a:p>
          <a:p>
            <a:pPr lvl="6"/>
            <a:endParaRPr lang="en-US" dirty="0"/>
          </a:p>
          <a:p>
            <a:pPr lvl="6"/>
            <a:r>
              <a:rPr lang="en-US" dirty="0"/>
              <a:t>Once a user has satisfactorily entered their data, it will be validated providing user feedback if an issues arose. If the data was positively validated the blog post will be created.</a:t>
            </a:r>
          </a:p>
        </p:txBody>
      </p:sp>
      <p:sp>
        <p:nvSpPr>
          <p:cNvPr id="4" name="Date Placeholder 3">
            <a:extLst>
              <a:ext uri="{FF2B5EF4-FFF2-40B4-BE49-F238E27FC236}">
                <a16:creationId xmlns:a16="http://schemas.microsoft.com/office/drawing/2014/main" id="{2C9EDBDC-BDCC-53CE-1972-25B066C8DC59}"/>
              </a:ext>
            </a:extLst>
          </p:cNvPr>
          <p:cNvSpPr>
            <a:spLocks noGrp="1"/>
          </p:cNvSpPr>
          <p:nvPr>
            <p:ph type="dt" sz="half" idx="10"/>
          </p:nvPr>
        </p:nvSpPr>
        <p:spPr/>
        <p:txBody>
          <a:bodyPr/>
          <a:lstStyle/>
          <a:p>
            <a:fld id="{096C02A3-3E59-46EB-83F5-0E6888AFDFAE}" type="datetime1">
              <a:rPr lang="en-US"/>
              <a:t>1/13/25</a:t>
            </a:fld>
            <a:endParaRPr lang="en-US"/>
          </a:p>
        </p:txBody>
      </p:sp>
      <p:sp>
        <p:nvSpPr>
          <p:cNvPr id="5" name="Footer Placeholder 4">
            <a:extLst>
              <a:ext uri="{FF2B5EF4-FFF2-40B4-BE49-F238E27FC236}">
                <a16:creationId xmlns:a16="http://schemas.microsoft.com/office/drawing/2014/main" id="{965E1A77-AC9B-8D42-64AB-3549F1F605A0}"/>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7A3BD0E-290B-5282-9BEF-AD0DEF15B285}"/>
              </a:ext>
            </a:extLst>
          </p:cNvPr>
          <p:cNvSpPr>
            <a:spLocks noGrp="1"/>
          </p:cNvSpPr>
          <p:nvPr>
            <p:ph type="sldNum" sz="quarter" idx="12"/>
          </p:nvPr>
        </p:nvSpPr>
        <p:spPr/>
        <p:txBody>
          <a:bodyPr/>
          <a:lstStyle/>
          <a:p>
            <a:fld id="{CC057153-B650-4DEB-B370-79DDCFDCE934}" type="slidenum">
              <a:rPr lang="en-US" dirty="0"/>
              <a:t>27</a:t>
            </a:fld>
            <a:endParaRPr lang="en-US"/>
          </a:p>
        </p:txBody>
      </p:sp>
      <p:sp>
        <p:nvSpPr>
          <p:cNvPr id="8" name="Arrow: Left 7">
            <a:extLst>
              <a:ext uri="{FF2B5EF4-FFF2-40B4-BE49-F238E27FC236}">
                <a16:creationId xmlns:a16="http://schemas.microsoft.com/office/drawing/2014/main" id="{E6F6CDA7-D80C-2D65-2095-CEA9AF0D501D}"/>
              </a:ext>
            </a:extLst>
          </p:cNvPr>
          <p:cNvSpPr/>
          <p:nvPr/>
        </p:nvSpPr>
        <p:spPr>
          <a:xfrm rot="10800000">
            <a:off x="4519190" y="1548745"/>
            <a:ext cx="703384" cy="3223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F8947AB-4577-CB81-C682-1238877296BE}"/>
              </a:ext>
            </a:extLst>
          </p:cNvPr>
          <p:cNvPicPr>
            <a:picLocks noChangeAspect="1"/>
          </p:cNvPicPr>
          <p:nvPr/>
        </p:nvPicPr>
        <p:blipFill>
          <a:blip r:embed="rId2"/>
          <a:stretch>
            <a:fillRect/>
          </a:stretch>
        </p:blipFill>
        <p:spPr>
          <a:xfrm>
            <a:off x="850453" y="2370296"/>
            <a:ext cx="2445016" cy="3875350"/>
          </a:xfrm>
          <a:prstGeom prst="rect">
            <a:avLst/>
          </a:prstGeom>
        </p:spPr>
      </p:pic>
      <p:pic>
        <p:nvPicPr>
          <p:cNvPr id="2" name="Picture 1" descr="A screenshot of a phone&#10;&#10;Description automatically generated">
            <a:extLst>
              <a:ext uri="{FF2B5EF4-FFF2-40B4-BE49-F238E27FC236}">
                <a16:creationId xmlns:a16="http://schemas.microsoft.com/office/drawing/2014/main" id="{764D1C6C-1D88-FDDE-CEC8-B2E764056D66}"/>
              </a:ext>
            </a:extLst>
          </p:cNvPr>
          <p:cNvPicPr>
            <a:picLocks noChangeAspect="1"/>
          </p:cNvPicPr>
          <p:nvPr/>
        </p:nvPicPr>
        <p:blipFill>
          <a:blip r:embed="rId3"/>
          <a:stretch>
            <a:fillRect/>
          </a:stretch>
        </p:blipFill>
        <p:spPr>
          <a:xfrm>
            <a:off x="3034212" y="727048"/>
            <a:ext cx="5385400" cy="1146596"/>
          </a:xfrm>
          <a:prstGeom prst="rect">
            <a:avLst/>
          </a:prstGeom>
        </p:spPr>
      </p:pic>
    </p:spTree>
    <p:extLst>
      <p:ext uri="{BB962C8B-B14F-4D97-AF65-F5344CB8AC3E}">
        <p14:creationId xmlns:p14="http://schemas.microsoft.com/office/powerpoint/2010/main" val="97022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2032853"/>
            <a:ext cx="8528692" cy="2792069"/>
          </a:xfrm>
        </p:spPr>
        <p:txBody>
          <a:bodyPr>
            <a:normAutofit/>
          </a:bodyPr>
          <a:lstStyle/>
          <a:p>
            <a:r>
              <a:rPr lang="en-US" sz="7200">
                <a:solidFill>
                  <a:srgbClr val="000000"/>
                </a:solidFill>
                <a:ea typeface="+mj-lt"/>
                <a:cs typeface="+mj-lt"/>
              </a:rPr>
              <a:t>Blog Post Editing/Deletion</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28</a:t>
            </a:fld>
            <a:endParaRPr lang="en-US"/>
          </a:p>
        </p:txBody>
      </p:sp>
    </p:spTree>
    <p:extLst>
      <p:ext uri="{BB962C8B-B14F-4D97-AF65-F5344CB8AC3E}">
        <p14:creationId xmlns:p14="http://schemas.microsoft.com/office/powerpoint/2010/main" val="217711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65D2B-4ED2-2BD2-A8B0-730385501430}"/>
              </a:ext>
            </a:extLst>
          </p:cNvPr>
          <p:cNvSpPr>
            <a:spLocks noGrp="1"/>
          </p:cNvSpPr>
          <p:nvPr>
            <p:ph idx="1"/>
          </p:nvPr>
        </p:nvSpPr>
        <p:spPr>
          <a:xfrm>
            <a:off x="612647" y="308763"/>
            <a:ext cx="10653579" cy="6000597"/>
          </a:xfrm>
        </p:spPr>
        <p:txBody>
          <a:bodyPr vert="horz" lIns="91440" tIns="45720" rIns="91440" bIns="45720" rtlCol="0" anchor="t">
            <a:normAutofit/>
          </a:bodyPr>
          <a:lstStyle/>
          <a:p>
            <a:r>
              <a:rPr lang="en-US"/>
              <a:t>Users are able to edit/delete individual blogs. They can do so by clicking the caret in the upper right corner of the blog they wish to change or delete to option an options menu.</a:t>
            </a:r>
          </a:p>
          <a:p>
            <a:endParaRPr lang="en-US"/>
          </a:p>
          <a:p>
            <a:endParaRPr lang="en-US"/>
          </a:p>
          <a:p>
            <a:endParaRPr lang="en-US"/>
          </a:p>
          <a:p>
            <a:endParaRPr lang="en-US"/>
          </a:p>
          <a:p>
            <a:endParaRPr lang="en-US"/>
          </a:p>
          <a:p>
            <a:r>
              <a:rPr lang="en-US"/>
              <a:t>Selecting the delete button will prompt the user with a popup asking "</a:t>
            </a:r>
            <a:r>
              <a:rPr lang="en-US">
                <a:ea typeface="+mn-lt"/>
                <a:cs typeface="+mn-lt"/>
              </a:rPr>
              <a:t>Are you sure you want to delete this blog post?"</a:t>
            </a:r>
            <a:endParaRPr lang="en-US"/>
          </a:p>
          <a:p>
            <a:r>
              <a:rPr lang="en-US"/>
              <a:t>Once the user selects 'OK' the blog post will be deleted.</a:t>
            </a:r>
          </a:p>
          <a:p>
            <a:r>
              <a:rPr lang="en-US"/>
              <a:t>If the user does not intend to delete the post, they must click cancel </a:t>
            </a:r>
          </a:p>
          <a:p>
            <a:endParaRPr lang="en-US"/>
          </a:p>
          <a:p>
            <a:pPr lvl="8">
              <a:buFont typeface="Wingdings" panose="020B0604020202020204" pitchFamily="34" charset="0"/>
              <a:buChar char="§"/>
            </a:pPr>
            <a:endParaRPr lang="en-US"/>
          </a:p>
        </p:txBody>
      </p:sp>
      <p:sp>
        <p:nvSpPr>
          <p:cNvPr id="4" name="Date Placeholder 3">
            <a:extLst>
              <a:ext uri="{FF2B5EF4-FFF2-40B4-BE49-F238E27FC236}">
                <a16:creationId xmlns:a16="http://schemas.microsoft.com/office/drawing/2014/main" id="{B575FB16-AA84-6769-C7CF-EF22902DFAD9}"/>
              </a:ext>
            </a:extLst>
          </p:cNvPr>
          <p:cNvSpPr>
            <a:spLocks noGrp="1"/>
          </p:cNvSpPr>
          <p:nvPr>
            <p:ph type="dt" sz="half" idx="10"/>
          </p:nvPr>
        </p:nvSpPr>
        <p:spPr/>
        <p:txBody>
          <a:bodyPr/>
          <a:lstStyle/>
          <a:p>
            <a:fld id="{CF431ABC-B859-4A68-8E6B-8398D60BB1ED}" type="datetime1">
              <a:rPr lang="en-US"/>
              <a:t>1/13/25</a:t>
            </a:fld>
            <a:endParaRPr lang="en-US"/>
          </a:p>
        </p:txBody>
      </p:sp>
      <p:sp>
        <p:nvSpPr>
          <p:cNvPr id="5" name="Footer Placeholder 4">
            <a:extLst>
              <a:ext uri="{FF2B5EF4-FFF2-40B4-BE49-F238E27FC236}">
                <a16:creationId xmlns:a16="http://schemas.microsoft.com/office/drawing/2014/main" id="{B74E4C2B-DE60-BD5D-ABB2-DD4B38DA8E4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21DA9A2-D49B-8565-F250-8E242FF1CA4A}"/>
              </a:ext>
            </a:extLst>
          </p:cNvPr>
          <p:cNvSpPr>
            <a:spLocks noGrp="1"/>
          </p:cNvSpPr>
          <p:nvPr>
            <p:ph type="sldNum" sz="quarter" idx="12"/>
          </p:nvPr>
        </p:nvSpPr>
        <p:spPr/>
        <p:txBody>
          <a:bodyPr/>
          <a:lstStyle/>
          <a:p>
            <a:fld id="{CC057153-B650-4DEB-B370-79DDCFDCE934}" type="slidenum">
              <a:rPr lang="en-US" dirty="0"/>
              <a:t>29</a:t>
            </a:fld>
            <a:endParaRPr lang="en-US"/>
          </a:p>
        </p:txBody>
      </p:sp>
      <p:pic>
        <p:nvPicPr>
          <p:cNvPr id="8" name="Picture 7" descr="A screenshot of a phone&#10;&#10;Description automatically generated">
            <a:extLst>
              <a:ext uri="{FF2B5EF4-FFF2-40B4-BE49-F238E27FC236}">
                <a16:creationId xmlns:a16="http://schemas.microsoft.com/office/drawing/2014/main" id="{9D62A4F6-8B5B-5C68-E851-6EBA9645D581}"/>
              </a:ext>
            </a:extLst>
          </p:cNvPr>
          <p:cNvPicPr>
            <a:picLocks noChangeAspect="1"/>
          </p:cNvPicPr>
          <p:nvPr/>
        </p:nvPicPr>
        <p:blipFill>
          <a:blip r:embed="rId2"/>
          <a:stretch>
            <a:fillRect/>
          </a:stretch>
        </p:blipFill>
        <p:spPr>
          <a:xfrm>
            <a:off x="2312734" y="1250761"/>
            <a:ext cx="1621011" cy="2491869"/>
          </a:xfrm>
          <a:prstGeom prst="rect">
            <a:avLst/>
          </a:prstGeom>
        </p:spPr>
      </p:pic>
      <p:sp>
        <p:nvSpPr>
          <p:cNvPr id="9" name="Arrow: Left 8">
            <a:extLst>
              <a:ext uri="{FF2B5EF4-FFF2-40B4-BE49-F238E27FC236}">
                <a16:creationId xmlns:a16="http://schemas.microsoft.com/office/drawing/2014/main" id="{F2EC296F-DB7B-73E8-B2F4-366AD94538EA}"/>
              </a:ext>
            </a:extLst>
          </p:cNvPr>
          <p:cNvSpPr/>
          <p:nvPr/>
        </p:nvSpPr>
        <p:spPr>
          <a:xfrm>
            <a:off x="3935358" y="1248779"/>
            <a:ext cx="351692" cy="2051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phone&#10;&#10;Description automatically generated">
            <a:extLst>
              <a:ext uri="{FF2B5EF4-FFF2-40B4-BE49-F238E27FC236}">
                <a16:creationId xmlns:a16="http://schemas.microsoft.com/office/drawing/2014/main" id="{77FE8566-35C6-2A86-5B0D-869426347D33}"/>
              </a:ext>
            </a:extLst>
          </p:cNvPr>
          <p:cNvPicPr>
            <a:picLocks noChangeAspect="1"/>
          </p:cNvPicPr>
          <p:nvPr/>
        </p:nvPicPr>
        <p:blipFill>
          <a:blip r:embed="rId3"/>
          <a:stretch>
            <a:fillRect/>
          </a:stretch>
        </p:blipFill>
        <p:spPr>
          <a:xfrm>
            <a:off x="6096057" y="1249493"/>
            <a:ext cx="1633115" cy="2481290"/>
          </a:xfrm>
          <a:prstGeom prst="rect">
            <a:avLst/>
          </a:prstGeom>
        </p:spPr>
      </p:pic>
    </p:spTree>
    <p:extLst>
      <p:ext uri="{BB962C8B-B14F-4D97-AF65-F5344CB8AC3E}">
        <p14:creationId xmlns:p14="http://schemas.microsoft.com/office/powerpoint/2010/main" val="309884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191A-6869-939B-073E-30667795EEF0}"/>
              </a:ext>
            </a:extLst>
          </p:cNvPr>
          <p:cNvSpPr>
            <a:spLocks noGrp="1"/>
          </p:cNvSpPr>
          <p:nvPr>
            <p:ph type="title"/>
          </p:nvPr>
        </p:nvSpPr>
        <p:spPr>
          <a:xfrm>
            <a:off x="612648" y="548640"/>
            <a:ext cx="10653578" cy="1132258"/>
          </a:xfrm>
        </p:spPr>
        <p:txBody>
          <a:bodyPr anchor="t">
            <a:normAutofit/>
          </a:bodyPr>
          <a:lstStyle/>
          <a:p>
            <a:r>
              <a:rPr lang="en-US"/>
              <a:t>Site Map</a:t>
            </a:r>
          </a:p>
        </p:txBody>
      </p:sp>
      <p:pic>
        <p:nvPicPr>
          <p:cNvPr id="7" name="Content Placeholder 6" descr="A screenshot of a computer&#10;&#10;Description automatically generated">
            <a:extLst>
              <a:ext uri="{FF2B5EF4-FFF2-40B4-BE49-F238E27FC236}">
                <a16:creationId xmlns:a16="http://schemas.microsoft.com/office/drawing/2014/main" id="{2A67C657-2C4C-1E91-201D-59A42D8AEBA8}"/>
              </a:ext>
            </a:extLst>
          </p:cNvPr>
          <p:cNvPicPr>
            <a:picLocks noGrp="1" noChangeAspect="1"/>
          </p:cNvPicPr>
          <p:nvPr>
            <p:ph idx="1"/>
          </p:nvPr>
        </p:nvPicPr>
        <p:blipFill>
          <a:blip r:embed="rId2"/>
          <a:srcRect l="5690" r="6765" b="1"/>
          <a:stretch/>
        </p:blipFill>
        <p:spPr>
          <a:xfrm>
            <a:off x="448672" y="1185026"/>
            <a:ext cx="11241958" cy="4960359"/>
          </a:xfrm>
          <a:noFill/>
        </p:spPr>
      </p:pic>
      <p:sp>
        <p:nvSpPr>
          <p:cNvPr id="4" name="Date Placeholder 3">
            <a:extLst>
              <a:ext uri="{FF2B5EF4-FFF2-40B4-BE49-F238E27FC236}">
                <a16:creationId xmlns:a16="http://schemas.microsoft.com/office/drawing/2014/main" id="{15B3487B-3487-87BF-AD04-11BFA740CE65}"/>
              </a:ext>
            </a:extLst>
          </p:cNvPr>
          <p:cNvSpPr>
            <a:spLocks noGrp="1"/>
          </p:cNvSpPr>
          <p:nvPr>
            <p:ph type="dt" sz="half" idx="10"/>
          </p:nvPr>
        </p:nvSpPr>
        <p:spPr>
          <a:xfrm>
            <a:off x="137160" y="6453002"/>
            <a:ext cx="3494314" cy="365125"/>
          </a:xfrm>
        </p:spPr>
        <p:txBody>
          <a:bodyPr anchor="ctr">
            <a:normAutofit/>
          </a:bodyPr>
          <a:lstStyle/>
          <a:p>
            <a:pPr>
              <a:spcAft>
                <a:spcPts val="600"/>
              </a:spcAft>
            </a:pPr>
            <a:fld id="{50B92D62-F083-4124-B5B6-F82C3970C90B}" type="datetime1">
              <a:rPr lang="en-US"/>
              <a:pPr>
                <a:spcAft>
                  <a:spcPts val="600"/>
                </a:spcAft>
              </a:pPr>
              <a:t>1/13/25</a:t>
            </a:fld>
            <a:endParaRPr lang="en-US"/>
          </a:p>
        </p:txBody>
      </p:sp>
      <p:sp>
        <p:nvSpPr>
          <p:cNvPr id="5" name="Footer Placeholder 4">
            <a:extLst>
              <a:ext uri="{FF2B5EF4-FFF2-40B4-BE49-F238E27FC236}">
                <a16:creationId xmlns:a16="http://schemas.microsoft.com/office/drawing/2014/main" id="{31A667DD-006A-D693-8E46-169B1D62DE5C}"/>
              </a:ext>
            </a:extLst>
          </p:cNvPr>
          <p:cNvSpPr>
            <a:spLocks noGrp="1"/>
          </p:cNvSpPr>
          <p:nvPr>
            <p:ph type="ftr" sz="quarter" idx="11"/>
          </p:nvPr>
        </p:nvSpPr>
        <p:spPr>
          <a:xfrm>
            <a:off x="8876521" y="6453002"/>
            <a:ext cx="2805405" cy="365125"/>
          </a:xfrm>
        </p:spPr>
        <p:txBody>
          <a:bodyPr anchor="ctr">
            <a:normAutofit/>
          </a:bodyPr>
          <a:lstStyle/>
          <a:p>
            <a:pPr>
              <a:lnSpc>
                <a:spcPct val="90000"/>
              </a:lnSpc>
              <a:spcAft>
                <a:spcPts val="600"/>
              </a:spcAft>
            </a:pPr>
            <a:r>
              <a:rPr lang="en-US" sz="700"/>
              <a:t>
              </a:t>
            </a:r>
          </a:p>
        </p:txBody>
      </p:sp>
      <p:sp>
        <p:nvSpPr>
          <p:cNvPr id="6" name="Slide Number Placeholder 5">
            <a:extLst>
              <a:ext uri="{FF2B5EF4-FFF2-40B4-BE49-F238E27FC236}">
                <a16:creationId xmlns:a16="http://schemas.microsoft.com/office/drawing/2014/main" id="{0C82DC08-93F3-A613-488E-1DB153FADBB3}"/>
              </a:ext>
            </a:extLst>
          </p:cNvPr>
          <p:cNvSpPr>
            <a:spLocks noGrp="1"/>
          </p:cNvSpPr>
          <p:nvPr>
            <p:ph type="sldNum" sz="quarter" idx="12"/>
          </p:nvPr>
        </p:nvSpPr>
        <p:spPr>
          <a:xfrm>
            <a:off x="11632162" y="6453002"/>
            <a:ext cx="429207" cy="365125"/>
          </a:xfrm>
        </p:spPr>
        <p:txBody>
          <a:bodyPr anchor="ctr">
            <a:normAutofit/>
          </a:bodyPr>
          <a:lstStyle/>
          <a:p>
            <a:pPr>
              <a:spcAft>
                <a:spcPts val="600"/>
              </a:spcAft>
            </a:pPr>
            <a:fld id="{CC057153-B650-4DEB-B370-79DDCFDCE934}" type="slidenum">
              <a:rPr lang="en-US" dirty="0"/>
              <a:pPr>
                <a:spcAft>
                  <a:spcPts val="600"/>
                </a:spcAft>
              </a:pPr>
              <a:t>3</a:t>
            </a:fld>
            <a:endParaRPr lang="en-US"/>
          </a:p>
        </p:txBody>
      </p:sp>
    </p:spTree>
    <p:extLst>
      <p:ext uri="{BB962C8B-B14F-4D97-AF65-F5344CB8AC3E}">
        <p14:creationId xmlns:p14="http://schemas.microsoft.com/office/powerpoint/2010/main" val="3786385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65D2B-4ED2-2BD2-A8B0-730385501430}"/>
              </a:ext>
            </a:extLst>
          </p:cNvPr>
          <p:cNvSpPr>
            <a:spLocks noGrp="1"/>
          </p:cNvSpPr>
          <p:nvPr>
            <p:ph idx="1"/>
          </p:nvPr>
        </p:nvSpPr>
        <p:spPr>
          <a:xfrm>
            <a:off x="612647" y="308763"/>
            <a:ext cx="10653579" cy="6000597"/>
          </a:xfrm>
        </p:spPr>
        <p:txBody>
          <a:bodyPr vert="horz" lIns="91440" tIns="45720" rIns="91440" bIns="45720" rtlCol="0" anchor="t">
            <a:normAutofit/>
          </a:bodyPr>
          <a:lstStyle/>
          <a:p>
            <a:endParaRPr lang="en-US" dirty="0"/>
          </a:p>
          <a:p>
            <a:r>
              <a:rPr lang="en-US" dirty="0"/>
              <a:t>If the user selects edit, the following popup will open, providing the user the options to edit title, description, event date, as well as delete selected photos from the blog post or add additional photos. Additionally, users can edit any YouTube links attached to the post.</a:t>
            </a:r>
          </a:p>
          <a:p>
            <a:r>
              <a:rPr lang="en-US" dirty="0"/>
              <a:t>Users can view multiple photos within a blog post by clicking the arrows to the side of an image. If no arrows are present, there are no additional photos to display.</a:t>
            </a:r>
          </a:p>
          <a:p>
            <a:pPr lvl="8" indent="-285750">
              <a:buFont typeface="Wingdings" panose="020B0604020202020204" pitchFamily="34" charset="0"/>
              <a:buChar char="§"/>
            </a:pPr>
            <a:endParaRPr lang="en-US" dirty="0"/>
          </a:p>
          <a:p>
            <a:pPr lvl="8" indent="-285750">
              <a:buFont typeface="Wingdings" panose="020B0604020202020204" pitchFamily="34" charset="0"/>
              <a:buChar char="§"/>
            </a:pPr>
            <a:r>
              <a:rPr lang="en-US" dirty="0"/>
              <a:t>To delete a selected image, simply click the red 'x' in the upper right corner of the image. The user will be prompted asking "</a:t>
            </a:r>
            <a:r>
              <a:rPr lang="en-US" dirty="0">
                <a:ea typeface="+mn-lt"/>
                <a:cs typeface="+mn-lt"/>
              </a:rPr>
              <a:t>Are you sure you want to delete this photo?" The user can click 'Ok' to delete the image or click cancel.</a:t>
            </a:r>
            <a:endParaRPr lang="en-US" dirty="0"/>
          </a:p>
          <a:p>
            <a:pPr lvl="8" indent="-3886200">
              <a:buFont typeface="Wingdings" panose="020B0604020202020204" pitchFamily="34" charset="0"/>
              <a:buChar char="§"/>
            </a:pPr>
            <a:endParaRPr lang="en-US" dirty="0"/>
          </a:p>
        </p:txBody>
      </p:sp>
      <p:sp>
        <p:nvSpPr>
          <p:cNvPr id="4" name="Date Placeholder 3">
            <a:extLst>
              <a:ext uri="{FF2B5EF4-FFF2-40B4-BE49-F238E27FC236}">
                <a16:creationId xmlns:a16="http://schemas.microsoft.com/office/drawing/2014/main" id="{B575FB16-AA84-6769-C7CF-EF22902DFAD9}"/>
              </a:ext>
            </a:extLst>
          </p:cNvPr>
          <p:cNvSpPr>
            <a:spLocks noGrp="1"/>
          </p:cNvSpPr>
          <p:nvPr>
            <p:ph type="dt" sz="half" idx="10"/>
          </p:nvPr>
        </p:nvSpPr>
        <p:spPr/>
        <p:txBody>
          <a:bodyPr/>
          <a:lstStyle/>
          <a:p>
            <a:fld id="{CF431ABC-B859-4A68-8E6B-8398D60BB1ED}" type="datetime1">
              <a:rPr lang="en-US"/>
              <a:t>1/13/25</a:t>
            </a:fld>
            <a:endParaRPr lang="en-US"/>
          </a:p>
        </p:txBody>
      </p:sp>
      <p:sp>
        <p:nvSpPr>
          <p:cNvPr id="5" name="Footer Placeholder 4">
            <a:extLst>
              <a:ext uri="{FF2B5EF4-FFF2-40B4-BE49-F238E27FC236}">
                <a16:creationId xmlns:a16="http://schemas.microsoft.com/office/drawing/2014/main" id="{B74E4C2B-DE60-BD5D-ABB2-DD4B38DA8E4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21DA9A2-D49B-8565-F250-8E242FF1CA4A}"/>
              </a:ext>
            </a:extLst>
          </p:cNvPr>
          <p:cNvSpPr>
            <a:spLocks noGrp="1"/>
          </p:cNvSpPr>
          <p:nvPr>
            <p:ph type="sldNum" sz="quarter" idx="12"/>
          </p:nvPr>
        </p:nvSpPr>
        <p:spPr/>
        <p:txBody>
          <a:bodyPr/>
          <a:lstStyle/>
          <a:p>
            <a:fld id="{CC057153-B650-4DEB-B370-79DDCFDCE934}" type="slidenum">
              <a:rPr lang="en-US" dirty="0"/>
              <a:t>30</a:t>
            </a:fld>
            <a:endParaRPr lang="en-US"/>
          </a:p>
        </p:txBody>
      </p:sp>
      <p:pic>
        <p:nvPicPr>
          <p:cNvPr id="13" name="Picture 12" descr="A screen shot of a computer&#10;&#10;Description automatically generated">
            <a:extLst>
              <a:ext uri="{FF2B5EF4-FFF2-40B4-BE49-F238E27FC236}">
                <a16:creationId xmlns:a16="http://schemas.microsoft.com/office/drawing/2014/main" id="{36C4DCBC-8887-FFFC-9256-6C26106B4FD0}"/>
              </a:ext>
            </a:extLst>
          </p:cNvPr>
          <p:cNvPicPr>
            <a:picLocks noChangeAspect="1"/>
          </p:cNvPicPr>
          <p:nvPr/>
        </p:nvPicPr>
        <p:blipFill>
          <a:blip r:embed="rId2"/>
          <a:stretch>
            <a:fillRect/>
          </a:stretch>
        </p:blipFill>
        <p:spPr>
          <a:xfrm>
            <a:off x="137160" y="3309061"/>
            <a:ext cx="4086460" cy="3030700"/>
          </a:xfrm>
          <a:prstGeom prst="rect">
            <a:avLst/>
          </a:prstGeom>
        </p:spPr>
      </p:pic>
    </p:spTree>
    <p:extLst>
      <p:ext uri="{BB962C8B-B14F-4D97-AF65-F5344CB8AC3E}">
        <p14:creationId xmlns:p14="http://schemas.microsoft.com/office/powerpoint/2010/main" val="72910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596202" y="2503523"/>
            <a:ext cx="11087861" cy="2792069"/>
          </a:xfrm>
        </p:spPr>
        <p:txBody>
          <a:bodyPr>
            <a:normAutofit fontScale="90000"/>
          </a:bodyPr>
          <a:lstStyle/>
          <a:p>
            <a:r>
              <a:rPr lang="en-US" sz="7200">
                <a:solidFill>
                  <a:srgbClr val="000000"/>
                </a:solidFill>
                <a:ea typeface="+mj-lt"/>
                <a:cs typeface="+mj-lt"/>
              </a:rPr>
              <a:t>Sharing and Collaboration – My Blogs/Home Page</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rPr lang="en-US"/>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31</a:t>
            </a:fld>
            <a:endParaRPr lang="en-US"/>
          </a:p>
        </p:txBody>
      </p:sp>
    </p:spTree>
    <p:extLst>
      <p:ext uri="{BB962C8B-B14F-4D97-AF65-F5344CB8AC3E}">
        <p14:creationId xmlns:p14="http://schemas.microsoft.com/office/powerpoint/2010/main" val="3890587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65D2B-4ED2-2BD2-A8B0-730385501430}"/>
              </a:ext>
            </a:extLst>
          </p:cNvPr>
          <p:cNvSpPr>
            <a:spLocks noGrp="1"/>
          </p:cNvSpPr>
          <p:nvPr>
            <p:ph idx="1"/>
          </p:nvPr>
        </p:nvSpPr>
        <p:spPr>
          <a:xfrm>
            <a:off x="411364" y="385626"/>
            <a:ext cx="11336503" cy="5923733"/>
          </a:xfrm>
        </p:spPr>
        <p:txBody>
          <a:bodyPr vert="horz" lIns="91440" tIns="45720" rIns="91440" bIns="45720" rtlCol="0" anchor="t">
            <a:normAutofit/>
          </a:bodyPr>
          <a:lstStyle/>
          <a:p>
            <a:r>
              <a:rPr lang="en-US" dirty="0"/>
              <a:t>Users can make all their blogs public or private, regardless of their current privacy setting. </a:t>
            </a:r>
          </a:p>
          <a:p>
            <a:r>
              <a:rPr lang="en-US" dirty="0"/>
              <a:t>To do so, users can click the Privacy button </a:t>
            </a:r>
          </a:p>
          <a:p>
            <a:endParaRPr lang="en-US" dirty="0"/>
          </a:p>
          <a:p>
            <a:r>
              <a:rPr lang="en-US" dirty="0"/>
              <a:t>After users click the privacy button, a pop-up will prompt the user to change the privacy settings for ALL their blogs.</a:t>
            </a:r>
          </a:p>
          <a:p>
            <a:pPr lvl="8">
              <a:buFont typeface="Wingdings" panose="020B0604020202020204" pitchFamily="34" charset="0"/>
              <a:buChar char="§"/>
            </a:pPr>
            <a:endParaRPr lang="en-US" dirty="0"/>
          </a:p>
          <a:p>
            <a:pPr lvl="8">
              <a:buFont typeface="Wingdings" panose="020B0604020202020204" pitchFamily="34" charset="0"/>
              <a:buChar char="§"/>
            </a:pPr>
            <a:r>
              <a:rPr lang="en-US" dirty="0"/>
              <a:t>Once a user has made a selection and clicks the desired outcome, they will be prompted with a reminder that the action cannot be undone after they hit 'OK.'</a:t>
            </a:r>
          </a:p>
          <a:p>
            <a:pPr lvl="8">
              <a:buFont typeface="Wingdings" panose="020B0604020202020204" pitchFamily="34" charset="0"/>
              <a:buChar char="§"/>
            </a:pPr>
            <a:r>
              <a:rPr lang="en-US" dirty="0"/>
              <a:t>Hitting 'OK' will make the desired changes while hitting cancel will bring them back to the original privacy pop-up.</a:t>
            </a:r>
          </a:p>
          <a:p>
            <a:pPr lvl="8">
              <a:buFont typeface="Wingdings" panose="020B0604020202020204" pitchFamily="34" charset="0"/>
              <a:buChar char="§"/>
            </a:pPr>
            <a:r>
              <a:rPr lang="en-US" dirty="0"/>
              <a:t>To exit the pop-up without making a change to privacy settings, simply hit the 'x' in the upper right-hand corner.</a:t>
            </a:r>
          </a:p>
          <a:p>
            <a:pPr lvl="8">
              <a:buFont typeface="Wingdings" panose="020B0604020202020204" pitchFamily="34" charset="0"/>
              <a:buChar char="§"/>
            </a:pPr>
            <a:endParaRPr lang="en-US" dirty="0"/>
          </a:p>
          <a:p>
            <a:pPr lvl="8">
              <a:buFont typeface="Wingdings" panose="020B0604020202020204" pitchFamily="34" charset="0"/>
              <a:buChar char="§"/>
            </a:pPr>
            <a:endParaRPr lang="en-US" dirty="0"/>
          </a:p>
          <a:p>
            <a:endParaRPr lang="en-US" dirty="0"/>
          </a:p>
        </p:txBody>
      </p:sp>
      <p:sp>
        <p:nvSpPr>
          <p:cNvPr id="4" name="Date Placeholder 3">
            <a:extLst>
              <a:ext uri="{FF2B5EF4-FFF2-40B4-BE49-F238E27FC236}">
                <a16:creationId xmlns:a16="http://schemas.microsoft.com/office/drawing/2014/main" id="{B575FB16-AA84-6769-C7CF-EF22902DFAD9}"/>
              </a:ext>
            </a:extLst>
          </p:cNvPr>
          <p:cNvSpPr>
            <a:spLocks noGrp="1"/>
          </p:cNvSpPr>
          <p:nvPr>
            <p:ph type="dt" sz="half" idx="10"/>
          </p:nvPr>
        </p:nvSpPr>
        <p:spPr/>
        <p:txBody>
          <a:bodyPr/>
          <a:lstStyle/>
          <a:p>
            <a:fld id="{CF431ABC-B859-4A68-8E6B-8398D60BB1ED}" type="datetime1">
              <a:rPr lang="en-US"/>
              <a:t>1/13/25</a:t>
            </a:fld>
            <a:endParaRPr lang="en-US"/>
          </a:p>
        </p:txBody>
      </p:sp>
      <p:sp>
        <p:nvSpPr>
          <p:cNvPr id="5" name="Footer Placeholder 4">
            <a:extLst>
              <a:ext uri="{FF2B5EF4-FFF2-40B4-BE49-F238E27FC236}">
                <a16:creationId xmlns:a16="http://schemas.microsoft.com/office/drawing/2014/main" id="{B74E4C2B-DE60-BD5D-ABB2-DD4B38DA8E4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21DA9A2-D49B-8565-F250-8E242FF1CA4A}"/>
              </a:ext>
            </a:extLst>
          </p:cNvPr>
          <p:cNvSpPr>
            <a:spLocks noGrp="1"/>
          </p:cNvSpPr>
          <p:nvPr>
            <p:ph type="sldNum" sz="quarter" idx="12"/>
          </p:nvPr>
        </p:nvSpPr>
        <p:spPr/>
        <p:txBody>
          <a:bodyPr/>
          <a:lstStyle/>
          <a:p>
            <a:fld id="{CC057153-B650-4DEB-B370-79DDCFDCE934}" type="slidenum">
              <a:rPr lang="en-US" dirty="0"/>
              <a:t>32</a:t>
            </a:fld>
            <a:endParaRPr lang="en-US"/>
          </a:p>
        </p:txBody>
      </p:sp>
      <p:pic>
        <p:nvPicPr>
          <p:cNvPr id="7" name="Picture 6" descr="A blue rectangle with white text&#10;&#10;Description automatically generated">
            <a:extLst>
              <a:ext uri="{FF2B5EF4-FFF2-40B4-BE49-F238E27FC236}">
                <a16:creationId xmlns:a16="http://schemas.microsoft.com/office/drawing/2014/main" id="{DF5E1575-DE6E-2B38-50A7-1797DA435351}"/>
              </a:ext>
            </a:extLst>
          </p:cNvPr>
          <p:cNvPicPr>
            <a:picLocks noChangeAspect="1"/>
          </p:cNvPicPr>
          <p:nvPr/>
        </p:nvPicPr>
        <p:blipFill>
          <a:blip r:embed="rId2"/>
          <a:stretch>
            <a:fillRect/>
          </a:stretch>
        </p:blipFill>
        <p:spPr>
          <a:xfrm>
            <a:off x="6304111" y="1007969"/>
            <a:ext cx="3371850" cy="885825"/>
          </a:xfrm>
          <a:prstGeom prst="rect">
            <a:avLst/>
          </a:prstGeom>
        </p:spPr>
      </p:pic>
      <p:sp>
        <p:nvSpPr>
          <p:cNvPr id="8" name="Arrow: Left 7">
            <a:extLst>
              <a:ext uri="{FF2B5EF4-FFF2-40B4-BE49-F238E27FC236}">
                <a16:creationId xmlns:a16="http://schemas.microsoft.com/office/drawing/2014/main" id="{954177A0-FDE9-9A43-FCA5-F935D3C77353}"/>
              </a:ext>
            </a:extLst>
          </p:cNvPr>
          <p:cNvSpPr/>
          <p:nvPr/>
        </p:nvSpPr>
        <p:spPr>
          <a:xfrm>
            <a:off x="9623710" y="1450881"/>
            <a:ext cx="603849" cy="25160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phone&#10;&#10;Description automatically generated">
            <a:extLst>
              <a:ext uri="{FF2B5EF4-FFF2-40B4-BE49-F238E27FC236}">
                <a16:creationId xmlns:a16="http://schemas.microsoft.com/office/drawing/2014/main" id="{CB99BA76-3FAA-44E4-6C12-0042B7FA96C6}"/>
              </a:ext>
            </a:extLst>
          </p:cNvPr>
          <p:cNvPicPr>
            <a:picLocks noChangeAspect="1"/>
          </p:cNvPicPr>
          <p:nvPr/>
        </p:nvPicPr>
        <p:blipFill>
          <a:blip r:embed="rId3"/>
          <a:srcRect r="1524"/>
          <a:stretch/>
        </p:blipFill>
        <p:spPr>
          <a:xfrm>
            <a:off x="722015" y="3223044"/>
            <a:ext cx="3236032" cy="2324100"/>
          </a:xfrm>
          <a:prstGeom prst="rect">
            <a:avLst/>
          </a:prstGeom>
        </p:spPr>
      </p:pic>
    </p:spTree>
    <p:extLst>
      <p:ext uri="{BB962C8B-B14F-4D97-AF65-F5344CB8AC3E}">
        <p14:creationId xmlns:p14="http://schemas.microsoft.com/office/powerpoint/2010/main" val="168374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214429" y="2622325"/>
            <a:ext cx="9750767" cy="2792069"/>
          </a:xfrm>
        </p:spPr>
        <p:txBody>
          <a:bodyPr>
            <a:normAutofit fontScale="90000"/>
          </a:bodyPr>
          <a:lstStyle/>
          <a:p>
            <a:r>
              <a:rPr lang="en-US" sz="7200">
                <a:solidFill>
                  <a:srgbClr val="000000"/>
                </a:solidFill>
                <a:ea typeface="+mj-lt"/>
                <a:cs typeface="+mj-lt"/>
              </a:rPr>
              <a:t>Alphabetical and Chronological Blog Compilation – My Blogs</a:t>
            </a:r>
            <a:endParaRPr lang="en-US"/>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rPr lang="en-US"/>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33</a:t>
            </a:fld>
            <a:endParaRPr lang="en-US"/>
          </a:p>
        </p:txBody>
      </p:sp>
    </p:spTree>
    <p:extLst>
      <p:ext uri="{BB962C8B-B14F-4D97-AF65-F5344CB8AC3E}">
        <p14:creationId xmlns:p14="http://schemas.microsoft.com/office/powerpoint/2010/main" val="3434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81AAC-A3F9-9871-96F3-E6F2C45A153C}"/>
              </a:ext>
            </a:extLst>
          </p:cNvPr>
          <p:cNvSpPr>
            <a:spLocks noGrp="1"/>
          </p:cNvSpPr>
          <p:nvPr>
            <p:ph idx="1"/>
          </p:nvPr>
        </p:nvSpPr>
        <p:spPr>
          <a:xfrm>
            <a:off x="612647" y="367379"/>
            <a:ext cx="10653579" cy="6161788"/>
          </a:xfrm>
        </p:spPr>
        <p:txBody>
          <a:bodyPr vert="horz" lIns="91440" tIns="45720" rIns="91440" bIns="45720" rtlCol="0" anchor="t">
            <a:normAutofit/>
          </a:bodyPr>
          <a:lstStyle/>
          <a:p>
            <a:r>
              <a:rPr lang="en-US"/>
              <a:t>Users can selectively sort their My Blogs page as they see fit. </a:t>
            </a:r>
          </a:p>
          <a:p>
            <a:r>
              <a:rPr lang="en-US"/>
              <a:t>They can sort their blogs alphabetically or chronologically based on event date.</a:t>
            </a:r>
          </a:p>
          <a:p>
            <a:r>
              <a:rPr lang="en-US"/>
              <a:t>To do so, users simply click the Sort Order text bubble near the search bar to change the option.</a:t>
            </a:r>
          </a:p>
          <a:p>
            <a:endParaRPr lang="en-US"/>
          </a:p>
          <a:p>
            <a:endParaRPr lang="en-US"/>
          </a:p>
          <a:p>
            <a:endParaRPr lang="en-US"/>
          </a:p>
          <a:p>
            <a:endParaRPr lang="en-US"/>
          </a:p>
          <a:p>
            <a:r>
              <a:rPr lang="en-US"/>
              <a:t>Clicking the sort order text bubble provides the following options:</a:t>
            </a:r>
          </a:p>
          <a:p>
            <a:endParaRPr lang="en-US"/>
          </a:p>
          <a:p>
            <a:pPr lvl="8"/>
            <a:r>
              <a:rPr lang="en-US"/>
              <a:t>Clicking the desired option will reload the page providing the user their blogs sorted based on their selection</a:t>
            </a:r>
          </a:p>
        </p:txBody>
      </p:sp>
      <p:sp>
        <p:nvSpPr>
          <p:cNvPr id="4" name="Date Placeholder 3">
            <a:extLst>
              <a:ext uri="{FF2B5EF4-FFF2-40B4-BE49-F238E27FC236}">
                <a16:creationId xmlns:a16="http://schemas.microsoft.com/office/drawing/2014/main" id="{BBB9B602-B131-1573-3ED8-C2A470AF3B75}"/>
              </a:ext>
            </a:extLst>
          </p:cNvPr>
          <p:cNvSpPr>
            <a:spLocks noGrp="1"/>
          </p:cNvSpPr>
          <p:nvPr>
            <p:ph type="dt" sz="half" idx="10"/>
          </p:nvPr>
        </p:nvSpPr>
        <p:spPr/>
        <p:txBody>
          <a:bodyPr/>
          <a:lstStyle/>
          <a:p>
            <a:fld id="{08C071B0-A2D3-49C3-9F14-40109383EDE8}" type="datetime1">
              <a:rPr lang="en-US"/>
              <a:t>1/13/25</a:t>
            </a:fld>
            <a:endParaRPr lang="en-US"/>
          </a:p>
        </p:txBody>
      </p:sp>
      <p:sp>
        <p:nvSpPr>
          <p:cNvPr id="5" name="Footer Placeholder 4">
            <a:extLst>
              <a:ext uri="{FF2B5EF4-FFF2-40B4-BE49-F238E27FC236}">
                <a16:creationId xmlns:a16="http://schemas.microsoft.com/office/drawing/2014/main" id="{278976B3-1788-2B05-9EBA-E8E7C188A35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CB17F46-A7CD-5D89-0A3E-3E6E1C8E0183}"/>
              </a:ext>
            </a:extLst>
          </p:cNvPr>
          <p:cNvSpPr>
            <a:spLocks noGrp="1"/>
          </p:cNvSpPr>
          <p:nvPr>
            <p:ph type="sldNum" sz="quarter" idx="12"/>
          </p:nvPr>
        </p:nvSpPr>
        <p:spPr/>
        <p:txBody>
          <a:bodyPr/>
          <a:lstStyle/>
          <a:p>
            <a:fld id="{CC057153-B650-4DEB-B370-79DDCFDCE934}" type="slidenum">
              <a:rPr lang="en-US" dirty="0"/>
              <a:t>34</a:t>
            </a:fld>
            <a:endParaRPr lang="en-US"/>
          </a:p>
        </p:txBody>
      </p:sp>
      <p:pic>
        <p:nvPicPr>
          <p:cNvPr id="8" name="Picture 7" descr="A screenshot of a phone&#10;&#10;Description automatically generated">
            <a:extLst>
              <a:ext uri="{FF2B5EF4-FFF2-40B4-BE49-F238E27FC236}">
                <a16:creationId xmlns:a16="http://schemas.microsoft.com/office/drawing/2014/main" id="{1B3D6025-977A-8965-BD0C-227CB99B9FD1}"/>
              </a:ext>
            </a:extLst>
          </p:cNvPr>
          <p:cNvPicPr>
            <a:picLocks noChangeAspect="1"/>
          </p:cNvPicPr>
          <p:nvPr/>
        </p:nvPicPr>
        <p:blipFill>
          <a:blip r:embed="rId2"/>
          <a:stretch>
            <a:fillRect/>
          </a:stretch>
        </p:blipFill>
        <p:spPr>
          <a:xfrm>
            <a:off x="1279280" y="4634278"/>
            <a:ext cx="2174631" cy="1817077"/>
          </a:xfrm>
          <a:prstGeom prst="rect">
            <a:avLst/>
          </a:prstGeom>
        </p:spPr>
      </p:pic>
      <p:pic>
        <p:nvPicPr>
          <p:cNvPr id="2" name="Picture 1" descr="A screenshot of a phone&#10;&#10;Description automatically generated">
            <a:extLst>
              <a:ext uri="{FF2B5EF4-FFF2-40B4-BE49-F238E27FC236}">
                <a16:creationId xmlns:a16="http://schemas.microsoft.com/office/drawing/2014/main" id="{156AA3F2-C8E7-7F3D-8303-559FADAFF41A}"/>
              </a:ext>
            </a:extLst>
          </p:cNvPr>
          <p:cNvPicPr>
            <a:picLocks noChangeAspect="1"/>
          </p:cNvPicPr>
          <p:nvPr/>
        </p:nvPicPr>
        <p:blipFill>
          <a:blip r:embed="rId3"/>
          <a:stretch>
            <a:fillRect/>
          </a:stretch>
        </p:blipFill>
        <p:spPr>
          <a:xfrm>
            <a:off x="1764281" y="2161995"/>
            <a:ext cx="8656249" cy="1843897"/>
          </a:xfrm>
          <a:prstGeom prst="rect">
            <a:avLst/>
          </a:prstGeom>
        </p:spPr>
      </p:pic>
    </p:spTree>
    <p:extLst>
      <p:ext uri="{BB962C8B-B14F-4D97-AF65-F5344CB8AC3E}">
        <p14:creationId xmlns:p14="http://schemas.microsoft.com/office/powerpoint/2010/main" val="517837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2622325"/>
            <a:ext cx="8528692" cy="2792069"/>
          </a:xfrm>
        </p:spPr>
        <p:txBody>
          <a:bodyPr>
            <a:normAutofit fontScale="90000"/>
          </a:bodyPr>
          <a:lstStyle/>
          <a:p>
            <a:r>
              <a:rPr lang="en-US" sz="7200">
                <a:solidFill>
                  <a:srgbClr val="000000"/>
                </a:solidFill>
                <a:ea typeface="+mj-lt"/>
                <a:cs typeface="+mj-lt"/>
              </a:rPr>
              <a:t>Search and Filter Options – My Blogs</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35</a:t>
            </a:fld>
            <a:endParaRPr lang="en-US"/>
          </a:p>
        </p:txBody>
      </p:sp>
    </p:spTree>
    <p:extLst>
      <p:ext uri="{BB962C8B-B14F-4D97-AF65-F5344CB8AC3E}">
        <p14:creationId xmlns:p14="http://schemas.microsoft.com/office/powerpoint/2010/main" val="1705613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4C783F-C9D1-D7A7-3F43-E094E2347DA6}"/>
              </a:ext>
            </a:extLst>
          </p:cNvPr>
          <p:cNvSpPr>
            <a:spLocks noGrp="1"/>
          </p:cNvSpPr>
          <p:nvPr>
            <p:ph idx="1"/>
          </p:nvPr>
        </p:nvSpPr>
        <p:spPr>
          <a:xfrm>
            <a:off x="612647" y="872936"/>
            <a:ext cx="10653579" cy="5436424"/>
          </a:xfrm>
        </p:spPr>
        <p:txBody>
          <a:bodyPr vert="horz" lIns="91440" tIns="45720" rIns="91440" bIns="45720" rtlCol="0" anchor="t">
            <a:normAutofit/>
          </a:bodyPr>
          <a:lstStyle/>
          <a:p>
            <a:r>
              <a:rPr lang="en-US"/>
              <a:t>Users are able to search through their blogs in the My Blogs page.</a:t>
            </a:r>
          </a:p>
          <a:p>
            <a:endParaRPr lang="en-US"/>
          </a:p>
          <a:p>
            <a:endParaRPr lang="en-US"/>
          </a:p>
          <a:p>
            <a:r>
              <a:rPr lang="en-US"/>
              <a:t>They can search via Title or key word. The search will include mentions in the description for the title users search for. To search for the desired title or keyword, users can hit enter or click search.</a:t>
            </a:r>
          </a:p>
          <a:p>
            <a:r>
              <a:rPr lang="en-US"/>
              <a:t>Users are also able to search via event date range. By selecting the desired date range and hitting the search button, users will be shown any blogs that match the desired date range.</a:t>
            </a:r>
          </a:p>
          <a:p>
            <a:endParaRPr lang="en-US"/>
          </a:p>
          <a:p>
            <a:endParaRPr lang="en-US"/>
          </a:p>
        </p:txBody>
      </p:sp>
      <p:sp>
        <p:nvSpPr>
          <p:cNvPr id="4" name="Date Placeholder 3">
            <a:extLst>
              <a:ext uri="{FF2B5EF4-FFF2-40B4-BE49-F238E27FC236}">
                <a16:creationId xmlns:a16="http://schemas.microsoft.com/office/drawing/2014/main" id="{7D16B3D7-DC95-90A1-DF12-652E34D9FAE6}"/>
              </a:ext>
            </a:extLst>
          </p:cNvPr>
          <p:cNvSpPr>
            <a:spLocks noGrp="1"/>
          </p:cNvSpPr>
          <p:nvPr>
            <p:ph type="dt" sz="half" idx="10"/>
          </p:nvPr>
        </p:nvSpPr>
        <p:spPr/>
        <p:txBody>
          <a:bodyPr/>
          <a:lstStyle/>
          <a:p>
            <a:fld id="{B6584CC8-C90E-4467-8970-8AE299211E96}" type="datetime1">
              <a:rPr lang="en-US"/>
              <a:t>1/13/25</a:t>
            </a:fld>
            <a:endParaRPr lang="en-US"/>
          </a:p>
        </p:txBody>
      </p:sp>
      <p:sp>
        <p:nvSpPr>
          <p:cNvPr id="5" name="Footer Placeholder 4">
            <a:extLst>
              <a:ext uri="{FF2B5EF4-FFF2-40B4-BE49-F238E27FC236}">
                <a16:creationId xmlns:a16="http://schemas.microsoft.com/office/drawing/2014/main" id="{5674669C-174E-0524-EE9F-3D727C99559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767D90B-9B12-A826-5C31-CC43E8162C31}"/>
              </a:ext>
            </a:extLst>
          </p:cNvPr>
          <p:cNvSpPr>
            <a:spLocks noGrp="1"/>
          </p:cNvSpPr>
          <p:nvPr>
            <p:ph type="sldNum" sz="quarter" idx="12"/>
          </p:nvPr>
        </p:nvSpPr>
        <p:spPr/>
        <p:txBody>
          <a:bodyPr/>
          <a:lstStyle/>
          <a:p>
            <a:fld id="{CC057153-B650-4DEB-B370-79DDCFDCE934}" type="slidenum">
              <a:rPr lang="en-US" dirty="0"/>
              <a:t>36</a:t>
            </a:fld>
            <a:endParaRPr lang="en-US"/>
          </a:p>
        </p:txBody>
      </p:sp>
      <p:pic>
        <p:nvPicPr>
          <p:cNvPr id="7" name="Picture 6" descr="A screenshot of a phone&#10;&#10;Description automatically generated">
            <a:extLst>
              <a:ext uri="{FF2B5EF4-FFF2-40B4-BE49-F238E27FC236}">
                <a16:creationId xmlns:a16="http://schemas.microsoft.com/office/drawing/2014/main" id="{E9C8A087-A10D-166B-A447-ADE46AA25DC1}"/>
              </a:ext>
            </a:extLst>
          </p:cNvPr>
          <p:cNvPicPr>
            <a:picLocks noChangeAspect="1"/>
          </p:cNvPicPr>
          <p:nvPr/>
        </p:nvPicPr>
        <p:blipFill>
          <a:blip r:embed="rId2"/>
          <a:stretch>
            <a:fillRect/>
          </a:stretch>
        </p:blipFill>
        <p:spPr>
          <a:xfrm>
            <a:off x="1104900" y="1330569"/>
            <a:ext cx="7315200" cy="914400"/>
          </a:xfrm>
          <a:prstGeom prst="rect">
            <a:avLst/>
          </a:prstGeom>
        </p:spPr>
      </p:pic>
    </p:spTree>
    <p:extLst>
      <p:ext uri="{BB962C8B-B14F-4D97-AF65-F5344CB8AC3E}">
        <p14:creationId xmlns:p14="http://schemas.microsoft.com/office/powerpoint/2010/main" val="2638595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2273485"/>
            <a:ext cx="8528692" cy="2792069"/>
          </a:xfrm>
        </p:spPr>
        <p:txBody>
          <a:bodyPr>
            <a:normAutofit fontScale="90000"/>
          </a:bodyPr>
          <a:lstStyle/>
          <a:p>
            <a:r>
              <a:rPr lang="en-US" sz="7200">
                <a:solidFill>
                  <a:srgbClr val="000000"/>
                </a:solidFill>
                <a:ea typeface="+mj-lt"/>
                <a:cs typeface="+mj-lt"/>
              </a:rPr>
              <a:t>Download or Print Feature – My Blogs</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37</a:t>
            </a:fld>
            <a:endParaRPr lang="en-US"/>
          </a:p>
        </p:txBody>
      </p:sp>
    </p:spTree>
    <p:extLst>
      <p:ext uri="{BB962C8B-B14F-4D97-AF65-F5344CB8AC3E}">
        <p14:creationId xmlns:p14="http://schemas.microsoft.com/office/powerpoint/2010/main" val="2612595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6D8899-5C2E-058D-ED02-C7C775DD5F37}"/>
              </a:ext>
            </a:extLst>
          </p:cNvPr>
          <p:cNvSpPr>
            <a:spLocks noGrp="1"/>
          </p:cNvSpPr>
          <p:nvPr>
            <p:ph idx="1"/>
          </p:nvPr>
        </p:nvSpPr>
        <p:spPr>
          <a:xfrm>
            <a:off x="612647" y="454070"/>
            <a:ext cx="10653579" cy="5855290"/>
          </a:xfrm>
        </p:spPr>
        <p:txBody>
          <a:bodyPr vert="horz" lIns="91440" tIns="45720" rIns="91440" bIns="45720" rtlCol="0" anchor="t">
            <a:normAutofit/>
          </a:bodyPr>
          <a:lstStyle/>
          <a:p>
            <a:r>
              <a:rPr lang="en-US" dirty="0"/>
              <a:t>Users have the option to download/print their blog collection chronologically. </a:t>
            </a:r>
          </a:p>
          <a:p>
            <a:r>
              <a:rPr lang="en-US" dirty="0"/>
              <a:t>By clicking the Print Blogs button under the search bar, users can generate a printable PDF containing their blogs listed chronologically, which includes a table of contents.</a:t>
            </a:r>
          </a:p>
          <a:p>
            <a:endParaRPr lang="en-US" dirty="0"/>
          </a:p>
          <a:p>
            <a:endParaRPr lang="en-US" dirty="0"/>
          </a:p>
          <a:p>
            <a:endParaRPr lang="en-US" dirty="0"/>
          </a:p>
          <a:p>
            <a:r>
              <a:rPr lang="en-US" dirty="0"/>
              <a:t>Additionally, if users wish to print individual blogs, they may do so by clicking the caret in the upper right corner of the blog they wish to print and clicking the print option.</a:t>
            </a:r>
          </a:p>
          <a:p>
            <a:pPr lvl="6"/>
            <a:endParaRPr lang="en-US" dirty="0"/>
          </a:p>
          <a:p>
            <a:pPr lvl="6"/>
            <a:endParaRPr lang="en-US" dirty="0"/>
          </a:p>
          <a:p>
            <a:endParaRPr lang="en-US" dirty="0"/>
          </a:p>
        </p:txBody>
      </p:sp>
      <p:sp>
        <p:nvSpPr>
          <p:cNvPr id="4" name="Date Placeholder 3">
            <a:extLst>
              <a:ext uri="{FF2B5EF4-FFF2-40B4-BE49-F238E27FC236}">
                <a16:creationId xmlns:a16="http://schemas.microsoft.com/office/drawing/2014/main" id="{83E0DF31-6A23-0397-4458-0B832ADDC9A1}"/>
              </a:ext>
            </a:extLst>
          </p:cNvPr>
          <p:cNvSpPr>
            <a:spLocks noGrp="1"/>
          </p:cNvSpPr>
          <p:nvPr>
            <p:ph type="dt" sz="half" idx="10"/>
          </p:nvPr>
        </p:nvSpPr>
        <p:spPr/>
        <p:txBody>
          <a:bodyPr/>
          <a:lstStyle/>
          <a:p>
            <a:fld id="{6AED9B94-3885-4A39-AD31-03ED3D18BE9B}" type="datetime1">
              <a:rPr lang="en-US"/>
              <a:t>1/13/25</a:t>
            </a:fld>
            <a:endParaRPr lang="en-US"/>
          </a:p>
        </p:txBody>
      </p:sp>
      <p:sp>
        <p:nvSpPr>
          <p:cNvPr id="5" name="Footer Placeholder 4">
            <a:extLst>
              <a:ext uri="{FF2B5EF4-FFF2-40B4-BE49-F238E27FC236}">
                <a16:creationId xmlns:a16="http://schemas.microsoft.com/office/drawing/2014/main" id="{EE1DC751-7E06-CD7B-34CB-EA3F2E58E45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23D902-06B5-195C-EB91-C68538A43691}"/>
              </a:ext>
            </a:extLst>
          </p:cNvPr>
          <p:cNvSpPr>
            <a:spLocks noGrp="1"/>
          </p:cNvSpPr>
          <p:nvPr>
            <p:ph type="sldNum" sz="quarter" idx="12"/>
          </p:nvPr>
        </p:nvSpPr>
        <p:spPr/>
        <p:txBody>
          <a:bodyPr/>
          <a:lstStyle/>
          <a:p>
            <a:fld id="{CC057153-B650-4DEB-B370-79DDCFDCE934}" type="slidenum">
              <a:rPr lang="en-US" dirty="0"/>
              <a:t>38</a:t>
            </a:fld>
            <a:endParaRPr lang="en-US"/>
          </a:p>
        </p:txBody>
      </p:sp>
      <p:pic>
        <p:nvPicPr>
          <p:cNvPr id="7" name="Picture 6" descr="A screenshot of a computer&#10;&#10;Description automatically generated">
            <a:extLst>
              <a:ext uri="{FF2B5EF4-FFF2-40B4-BE49-F238E27FC236}">
                <a16:creationId xmlns:a16="http://schemas.microsoft.com/office/drawing/2014/main" id="{F31359CD-4CE8-FFCF-6D98-72C8B8181763}"/>
              </a:ext>
            </a:extLst>
          </p:cNvPr>
          <p:cNvPicPr>
            <a:picLocks noChangeAspect="1"/>
          </p:cNvPicPr>
          <p:nvPr/>
        </p:nvPicPr>
        <p:blipFill>
          <a:blip r:embed="rId2"/>
          <a:stretch>
            <a:fillRect/>
          </a:stretch>
        </p:blipFill>
        <p:spPr>
          <a:xfrm>
            <a:off x="1224324" y="1763420"/>
            <a:ext cx="8612522" cy="1533616"/>
          </a:xfrm>
          <a:prstGeom prst="rect">
            <a:avLst/>
          </a:prstGeom>
        </p:spPr>
      </p:pic>
      <p:sp>
        <p:nvSpPr>
          <p:cNvPr id="8" name="Arrow: Right 7">
            <a:extLst>
              <a:ext uri="{FF2B5EF4-FFF2-40B4-BE49-F238E27FC236}">
                <a16:creationId xmlns:a16="http://schemas.microsoft.com/office/drawing/2014/main" id="{9E27CAED-5AB5-52C9-B0BA-B4DC58A52A65}"/>
              </a:ext>
            </a:extLst>
          </p:cNvPr>
          <p:cNvSpPr/>
          <p:nvPr/>
        </p:nvSpPr>
        <p:spPr>
          <a:xfrm>
            <a:off x="1011843" y="3036240"/>
            <a:ext cx="424961" cy="249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phone&#10;&#10;Description automatically generated">
            <a:extLst>
              <a:ext uri="{FF2B5EF4-FFF2-40B4-BE49-F238E27FC236}">
                <a16:creationId xmlns:a16="http://schemas.microsoft.com/office/drawing/2014/main" id="{624CD4E6-FBE0-1877-DC57-5EC33A8E8DB5}"/>
              </a:ext>
            </a:extLst>
          </p:cNvPr>
          <p:cNvPicPr>
            <a:picLocks noChangeAspect="1"/>
          </p:cNvPicPr>
          <p:nvPr/>
        </p:nvPicPr>
        <p:blipFill>
          <a:blip r:embed="rId3"/>
          <a:stretch>
            <a:fillRect/>
          </a:stretch>
        </p:blipFill>
        <p:spPr>
          <a:xfrm>
            <a:off x="7040545" y="4351418"/>
            <a:ext cx="1384247" cy="2101584"/>
          </a:xfrm>
          <a:prstGeom prst="rect">
            <a:avLst/>
          </a:prstGeom>
        </p:spPr>
      </p:pic>
      <p:sp>
        <p:nvSpPr>
          <p:cNvPr id="10" name="Arrow: Left 9">
            <a:extLst>
              <a:ext uri="{FF2B5EF4-FFF2-40B4-BE49-F238E27FC236}">
                <a16:creationId xmlns:a16="http://schemas.microsoft.com/office/drawing/2014/main" id="{F9C00430-7A2D-696D-F8C5-81FD11C23D14}"/>
              </a:ext>
            </a:extLst>
          </p:cNvPr>
          <p:cNvSpPr/>
          <p:nvPr/>
        </p:nvSpPr>
        <p:spPr>
          <a:xfrm>
            <a:off x="8347170" y="4542692"/>
            <a:ext cx="397377" cy="2058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6BF3136-953F-969A-853D-B95B8D51ABFF}"/>
              </a:ext>
            </a:extLst>
          </p:cNvPr>
          <p:cNvPicPr>
            <a:picLocks noChangeAspect="1"/>
          </p:cNvPicPr>
          <p:nvPr/>
        </p:nvPicPr>
        <p:blipFill>
          <a:blip r:embed="rId4"/>
          <a:stretch>
            <a:fillRect/>
          </a:stretch>
        </p:blipFill>
        <p:spPr>
          <a:xfrm>
            <a:off x="2669721" y="4427444"/>
            <a:ext cx="1358474" cy="2107668"/>
          </a:xfrm>
          <a:prstGeom prst="rect">
            <a:avLst/>
          </a:prstGeom>
        </p:spPr>
      </p:pic>
      <p:sp>
        <p:nvSpPr>
          <p:cNvPr id="12" name="Arrow: Left 11">
            <a:extLst>
              <a:ext uri="{FF2B5EF4-FFF2-40B4-BE49-F238E27FC236}">
                <a16:creationId xmlns:a16="http://schemas.microsoft.com/office/drawing/2014/main" id="{C8A3C752-48D8-16DA-4C7F-377602060F99}"/>
              </a:ext>
            </a:extLst>
          </p:cNvPr>
          <p:cNvSpPr/>
          <p:nvPr/>
        </p:nvSpPr>
        <p:spPr>
          <a:xfrm>
            <a:off x="3985845" y="4462096"/>
            <a:ext cx="468923" cy="1611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120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2622325"/>
            <a:ext cx="8528692" cy="2792069"/>
          </a:xfrm>
        </p:spPr>
        <p:txBody>
          <a:bodyPr>
            <a:normAutofit/>
          </a:bodyPr>
          <a:lstStyle/>
          <a:p>
            <a:r>
              <a:rPr lang="en-US" sz="7200">
                <a:solidFill>
                  <a:srgbClr val="000000"/>
                </a:solidFill>
                <a:ea typeface="+mj-lt"/>
                <a:cs typeface="+mj-lt"/>
              </a:rPr>
              <a:t>Alphabet Book</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39</a:t>
            </a:fld>
            <a:endParaRPr lang="en-US"/>
          </a:p>
        </p:txBody>
      </p:sp>
    </p:spTree>
    <p:extLst>
      <p:ext uri="{BB962C8B-B14F-4D97-AF65-F5344CB8AC3E}">
        <p14:creationId xmlns:p14="http://schemas.microsoft.com/office/powerpoint/2010/main" val="3242965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520873" y="1122363"/>
            <a:ext cx="9150255" cy="3973704"/>
          </a:xfrm>
        </p:spPr>
        <p:txBody>
          <a:bodyPr>
            <a:noAutofit/>
          </a:bodyPr>
          <a:lstStyle/>
          <a:p>
            <a:r>
              <a:rPr lang="en-US" sz="6600"/>
              <a:t>What are the Main Pages of Photo ABCD?</a:t>
            </a:r>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4</a:t>
            </a:fld>
            <a:endParaRPr lang="en-US"/>
          </a:p>
        </p:txBody>
      </p:sp>
    </p:spTree>
    <p:extLst>
      <p:ext uri="{BB962C8B-B14F-4D97-AF65-F5344CB8AC3E}">
        <p14:creationId xmlns:p14="http://schemas.microsoft.com/office/powerpoint/2010/main" val="1947029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44BE-88B0-D37E-C60D-D4FBF681D1DC}"/>
              </a:ext>
            </a:extLst>
          </p:cNvPr>
          <p:cNvSpPr>
            <a:spLocks noGrp="1"/>
          </p:cNvSpPr>
          <p:nvPr>
            <p:ph type="title"/>
          </p:nvPr>
        </p:nvSpPr>
        <p:spPr/>
        <p:txBody>
          <a:bodyPr/>
          <a:lstStyle/>
          <a:p>
            <a:r>
              <a:rPr lang="en-US"/>
              <a:t>Alphabet Book - Primary Functionality</a:t>
            </a:r>
          </a:p>
        </p:txBody>
      </p:sp>
      <p:sp>
        <p:nvSpPr>
          <p:cNvPr id="3" name="Content Placeholder 2">
            <a:extLst>
              <a:ext uri="{FF2B5EF4-FFF2-40B4-BE49-F238E27FC236}">
                <a16:creationId xmlns:a16="http://schemas.microsoft.com/office/drawing/2014/main" id="{B4778858-09AB-3E2E-D439-3112762F567F}"/>
              </a:ext>
            </a:extLst>
          </p:cNvPr>
          <p:cNvSpPr>
            <a:spLocks noGrp="1"/>
          </p:cNvSpPr>
          <p:nvPr>
            <p:ph idx="1"/>
          </p:nvPr>
        </p:nvSpPr>
        <p:spPr/>
        <p:txBody>
          <a:bodyPr vert="horz" lIns="91440" tIns="45720" rIns="91440" bIns="45720" rtlCol="0" anchor="t">
            <a:normAutofit/>
          </a:bodyPr>
          <a:lstStyle/>
          <a:p>
            <a:r>
              <a:rPr lang="en-US"/>
              <a:t>Create New Book</a:t>
            </a:r>
          </a:p>
          <a:p>
            <a:r>
              <a:rPr lang="en-US"/>
              <a:t>Delete Current Book</a:t>
            </a:r>
          </a:p>
          <a:p>
            <a:r>
              <a:rPr lang="en-US"/>
              <a:t>Edit Book Title</a:t>
            </a:r>
          </a:p>
          <a:p>
            <a:r>
              <a:rPr lang="en-US"/>
              <a:t>Save Current Book</a:t>
            </a:r>
          </a:p>
          <a:p>
            <a:r>
              <a:rPr lang="en-US"/>
              <a:t>Print Current Book Blogs</a:t>
            </a:r>
          </a:p>
        </p:txBody>
      </p:sp>
      <p:sp>
        <p:nvSpPr>
          <p:cNvPr id="4" name="Date Placeholder 3">
            <a:extLst>
              <a:ext uri="{FF2B5EF4-FFF2-40B4-BE49-F238E27FC236}">
                <a16:creationId xmlns:a16="http://schemas.microsoft.com/office/drawing/2014/main" id="{1D6AA2B0-5CD5-D312-E04F-FD9DC1CC6420}"/>
              </a:ext>
            </a:extLst>
          </p:cNvPr>
          <p:cNvSpPr>
            <a:spLocks noGrp="1"/>
          </p:cNvSpPr>
          <p:nvPr>
            <p:ph type="dt" sz="half" idx="10"/>
          </p:nvPr>
        </p:nvSpPr>
        <p:spPr/>
        <p:txBody>
          <a:bodyPr/>
          <a:lstStyle/>
          <a:p>
            <a:fld id="{FAC9673E-8526-43A3-9F98-E4D2ABDD8A53}" type="datetime1">
              <a:rPr lang="en-US"/>
              <a:t>1/13/25</a:t>
            </a:fld>
            <a:endParaRPr lang="en-US"/>
          </a:p>
        </p:txBody>
      </p:sp>
      <p:sp>
        <p:nvSpPr>
          <p:cNvPr id="5" name="Footer Placeholder 4">
            <a:extLst>
              <a:ext uri="{FF2B5EF4-FFF2-40B4-BE49-F238E27FC236}">
                <a16:creationId xmlns:a16="http://schemas.microsoft.com/office/drawing/2014/main" id="{81755E20-471B-FEB6-7224-A5A791394D8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20B57B9-3350-777B-7E5E-C58F600D71E5}"/>
              </a:ext>
            </a:extLst>
          </p:cNvPr>
          <p:cNvSpPr>
            <a:spLocks noGrp="1"/>
          </p:cNvSpPr>
          <p:nvPr>
            <p:ph type="sldNum" sz="quarter" idx="12"/>
          </p:nvPr>
        </p:nvSpPr>
        <p:spPr/>
        <p:txBody>
          <a:bodyPr/>
          <a:lstStyle/>
          <a:p>
            <a:fld id="{CC057153-B650-4DEB-B370-79DDCFDCE934}" type="slidenum">
              <a:rPr lang="en-US" dirty="0"/>
              <a:t>40</a:t>
            </a:fld>
            <a:endParaRPr lang="en-US"/>
          </a:p>
        </p:txBody>
      </p:sp>
    </p:spTree>
    <p:extLst>
      <p:ext uri="{BB962C8B-B14F-4D97-AF65-F5344CB8AC3E}">
        <p14:creationId xmlns:p14="http://schemas.microsoft.com/office/powerpoint/2010/main" val="515607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A48A-B6C9-4D41-D15B-EFC4FE5C680F}"/>
              </a:ext>
            </a:extLst>
          </p:cNvPr>
          <p:cNvSpPr>
            <a:spLocks noGrp="1"/>
          </p:cNvSpPr>
          <p:nvPr>
            <p:ph type="title"/>
          </p:nvPr>
        </p:nvSpPr>
        <p:spPr/>
        <p:txBody>
          <a:bodyPr/>
          <a:lstStyle/>
          <a:p>
            <a:r>
              <a:rPr lang="en-US"/>
              <a:t>Book Selection Logic</a:t>
            </a:r>
          </a:p>
        </p:txBody>
      </p:sp>
      <p:sp>
        <p:nvSpPr>
          <p:cNvPr id="3" name="Content Placeholder 2">
            <a:extLst>
              <a:ext uri="{FF2B5EF4-FFF2-40B4-BE49-F238E27FC236}">
                <a16:creationId xmlns:a16="http://schemas.microsoft.com/office/drawing/2014/main" id="{B85D3CCD-1BBB-9005-EBE0-2CEB13310871}"/>
              </a:ext>
            </a:extLst>
          </p:cNvPr>
          <p:cNvSpPr>
            <a:spLocks noGrp="1"/>
          </p:cNvSpPr>
          <p:nvPr>
            <p:ph idx="1"/>
          </p:nvPr>
        </p:nvSpPr>
        <p:spPr/>
        <p:txBody>
          <a:bodyPr vert="horz" lIns="91440" tIns="45720" rIns="91440" bIns="45720" rtlCol="0" anchor="t">
            <a:normAutofit/>
          </a:bodyPr>
          <a:lstStyle/>
          <a:p>
            <a:r>
              <a:rPr lang="en-US"/>
              <a:t>The Alphabet Book page tracks which book is currently selected.</a:t>
            </a:r>
          </a:p>
          <a:p>
            <a:r>
              <a:rPr lang="en-US"/>
              <a:t>Selected books are selected either when clicked or on initialization.</a:t>
            </a:r>
          </a:p>
        </p:txBody>
      </p:sp>
      <p:sp>
        <p:nvSpPr>
          <p:cNvPr id="4" name="Date Placeholder 3">
            <a:extLst>
              <a:ext uri="{FF2B5EF4-FFF2-40B4-BE49-F238E27FC236}">
                <a16:creationId xmlns:a16="http://schemas.microsoft.com/office/drawing/2014/main" id="{E4F51158-8B8C-AF57-D56B-2A6A32D25B68}"/>
              </a:ext>
            </a:extLst>
          </p:cNvPr>
          <p:cNvSpPr>
            <a:spLocks noGrp="1"/>
          </p:cNvSpPr>
          <p:nvPr>
            <p:ph type="dt" sz="half" idx="10"/>
          </p:nvPr>
        </p:nvSpPr>
        <p:spPr/>
        <p:txBody>
          <a:bodyPr/>
          <a:lstStyle/>
          <a:p>
            <a:fld id="{0C009B43-324E-4499-914C-4C9558BAB5CA}" type="datetime1">
              <a:rPr lang="en-US"/>
              <a:t>1/13/25</a:t>
            </a:fld>
            <a:endParaRPr lang="en-US"/>
          </a:p>
        </p:txBody>
      </p:sp>
      <p:sp>
        <p:nvSpPr>
          <p:cNvPr id="5" name="Footer Placeholder 4">
            <a:extLst>
              <a:ext uri="{FF2B5EF4-FFF2-40B4-BE49-F238E27FC236}">
                <a16:creationId xmlns:a16="http://schemas.microsoft.com/office/drawing/2014/main" id="{53915B6C-EE7D-F706-B77A-8401D7CD35B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11186C8-C7FE-15E6-DBC3-FAA0DF5EB3D9}"/>
              </a:ext>
            </a:extLst>
          </p:cNvPr>
          <p:cNvSpPr>
            <a:spLocks noGrp="1"/>
          </p:cNvSpPr>
          <p:nvPr>
            <p:ph type="sldNum" sz="quarter" idx="12"/>
          </p:nvPr>
        </p:nvSpPr>
        <p:spPr/>
        <p:txBody>
          <a:bodyPr/>
          <a:lstStyle/>
          <a:p>
            <a:fld id="{CC057153-B650-4DEB-B370-79DDCFDCE934}" type="slidenum">
              <a:rPr lang="en-US" dirty="0"/>
              <a:t>41</a:t>
            </a:fld>
            <a:endParaRPr lang="en-US"/>
          </a:p>
        </p:txBody>
      </p:sp>
      <p:pic>
        <p:nvPicPr>
          <p:cNvPr id="7" name="Picture 6" descr="A screenshot of a book&#10;&#10;Description automatically generated">
            <a:extLst>
              <a:ext uri="{FF2B5EF4-FFF2-40B4-BE49-F238E27FC236}">
                <a16:creationId xmlns:a16="http://schemas.microsoft.com/office/drawing/2014/main" id="{9E2020DD-10E0-B138-9DB3-0BB70CDD241C}"/>
              </a:ext>
            </a:extLst>
          </p:cNvPr>
          <p:cNvPicPr>
            <a:picLocks noChangeAspect="1"/>
          </p:cNvPicPr>
          <p:nvPr/>
        </p:nvPicPr>
        <p:blipFill>
          <a:blip r:embed="rId2"/>
          <a:stretch>
            <a:fillRect/>
          </a:stretch>
        </p:blipFill>
        <p:spPr>
          <a:xfrm>
            <a:off x="614363" y="2724150"/>
            <a:ext cx="5238750" cy="3581400"/>
          </a:xfrm>
          <a:prstGeom prst="rect">
            <a:avLst/>
          </a:prstGeom>
        </p:spPr>
      </p:pic>
      <p:pic>
        <p:nvPicPr>
          <p:cNvPr id="8" name="Picture 7" descr="A screenshot of a book title&#10;&#10;Description automatically generated">
            <a:extLst>
              <a:ext uri="{FF2B5EF4-FFF2-40B4-BE49-F238E27FC236}">
                <a16:creationId xmlns:a16="http://schemas.microsoft.com/office/drawing/2014/main" id="{6A4B46A7-5E1D-14FB-F6F3-B2423EBADBB4}"/>
              </a:ext>
            </a:extLst>
          </p:cNvPr>
          <p:cNvPicPr>
            <a:picLocks noChangeAspect="1"/>
          </p:cNvPicPr>
          <p:nvPr/>
        </p:nvPicPr>
        <p:blipFill>
          <a:blip r:embed="rId3"/>
          <a:srcRect r="36869"/>
          <a:stretch/>
        </p:blipFill>
        <p:spPr>
          <a:xfrm>
            <a:off x="6572250" y="2724150"/>
            <a:ext cx="4314832" cy="3581400"/>
          </a:xfrm>
          <a:prstGeom prst="rect">
            <a:avLst/>
          </a:prstGeom>
        </p:spPr>
      </p:pic>
    </p:spTree>
    <p:extLst>
      <p:ext uri="{BB962C8B-B14F-4D97-AF65-F5344CB8AC3E}">
        <p14:creationId xmlns:p14="http://schemas.microsoft.com/office/powerpoint/2010/main" val="121160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DA1E-9935-BA35-7E88-9C38E2D44313}"/>
              </a:ext>
            </a:extLst>
          </p:cNvPr>
          <p:cNvSpPr>
            <a:spLocks noGrp="1"/>
          </p:cNvSpPr>
          <p:nvPr>
            <p:ph type="title"/>
          </p:nvPr>
        </p:nvSpPr>
        <p:spPr/>
        <p:txBody>
          <a:bodyPr/>
          <a:lstStyle/>
          <a:p>
            <a:r>
              <a:rPr lang="en-US"/>
              <a:t>Blog (Grid) Selection Logic</a:t>
            </a:r>
          </a:p>
        </p:txBody>
      </p:sp>
      <p:sp>
        <p:nvSpPr>
          <p:cNvPr id="3" name="Content Placeholder 2">
            <a:extLst>
              <a:ext uri="{FF2B5EF4-FFF2-40B4-BE49-F238E27FC236}">
                <a16:creationId xmlns:a16="http://schemas.microsoft.com/office/drawing/2014/main" id="{CAEDB6A9-F7F7-8F1D-045F-97727FBD9E90}"/>
              </a:ext>
            </a:extLst>
          </p:cNvPr>
          <p:cNvSpPr>
            <a:spLocks noGrp="1"/>
          </p:cNvSpPr>
          <p:nvPr>
            <p:ph idx="1"/>
          </p:nvPr>
        </p:nvSpPr>
        <p:spPr/>
        <p:txBody>
          <a:bodyPr vert="horz" lIns="91440" tIns="45720" rIns="91440" bIns="45720" rtlCol="0" anchor="t">
            <a:normAutofit/>
          </a:bodyPr>
          <a:lstStyle/>
          <a:p>
            <a:r>
              <a:rPr lang="en-US"/>
              <a:t>Grid cards are selected on click and remain selected if a valid change is made.</a:t>
            </a:r>
          </a:p>
        </p:txBody>
      </p:sp>
      <p:sp>
        <p:nvSpPr>
          <p:cNvPr id="4" name="Date Placeholder 3">
            <a:extLst>
              <a:ext uri="{FF2B5EF4-FFF2-40B4-BE49-F238E27FC236}">
                <a16:creationId xmlns:a16="http://schemas.microsoft.com/office/drawing/2014/main" id="{FA8EA1F7-CA13-E438-C786-332E17CAF5A1}"/>
              </a:ext>
            </a:extLst>
          </p:cNvPr>
          <p:cNvSpPr>
            <a:spLocks noGrp="1"/>
          </p:cNvSpPr>
          <p:nvPr>
            <p:ph type="dt" sz="half" idx="10"/>
          </p:nvPr>
        </p:nvSpPr>
        <p:spPr/>
        <p:txBody>
          <a:bodyPr/>
          <a:lstStyle/>
          <a:p>
            <a:fld id="{EB3617E7-2160-4D48-AB42-91233E6852F8}" type="datetime1">
              <a:t>1/13/25</a:t>
            </a:fld>
            <a:endParaRPr lang="en-US"/>
          </a:p>
        </p:txBody>
      </p:sp>
      <p:sp>
        <p:nvSpPr>
          <p:cNvPr id="5" name="Footer Placeholder 4">
            <a:extLst>
              <a:ext uri="{FF2B5EF4-FFF2-40B4-BE49-F238E27FC236}">
                <a16:creationId xmlns:a16="http://schemas.microsoft.com/office/drawing/2014/main" id="{DBBD0319-CAC3-BCE5-BEE7-58DD5324B2F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7353C601-DA26-0C4F-1F17-8DCB05E9A8B0}"/>
              </a:ext>
            </a:extLst>
          </p:cNvPr>
          <p:cNvSpPr>
            <a:spLocks noGrp="1"/>
          </p:cNvSpPr>
          <p:nvPr>
            <p:ph type="sldNum" sz="quarter" idx="12"/>
          </p:nvPr>
        </p:nvSpPr>
        <p:spPr/>
        <p:txBody>
          <a:bodyPr/>
          <a:lstStyle/>
          <a:p>
            <a:fld id="{CC057153-B650-4DEB-B370-79DDCFDCE934}" type="slidenum">
              <a:rPr lang="en-US" dirty="0"/>
              <a:t>42</a:t>
            </a:fld>
            <a:endParaRPr lang="en-US"/>
          </a:p>
        </p:txBody>
      </p:sp>
      <p:pic>
        <p:nvPicPr>
          <p:cNvPr id="7" name="Picture 6" descr="A screenshot of a computer screen&#10;&#10;Description automatically generated">
            <a:extLst>
              <a:ext uri="{FF2B5EF4-FFF2-40B4-BE49-F238E27FC236}">
                <a16:creationId xmlns:a16="http://schemas.microsoft.com/office/drawing/2014/main" id="{F7DFC027-66FF-5360-D631-3276EF04913D}"/>
              </a:ext>
            </a:extLst>
          </p:cNvPr>
          <p:cNvPicPr>
            <a:picLocks noChangeAspect="1"/>
          </p:cNvPicPr>
          <p:nvPr/>
        </p:nvPicPr>
        <p:blipFill>
          <a:blip r:embed="rId2"/>
          <a:srcRect l="8958" t="2581" r="13064" b="3619"/>
          <a:stretch/>
        </p:blipFill>
        <p:spPr>
          <a:xfrm>
            <a:off x="1287322" y="2325909"/>
            <a:ext cx="4114766" cy="3975830"/>
          </a:xfrm>
          <a:prstGeom prst="rect">
            <a:avLst/>
          </a:prstGeom>
        </p:spPr>
      </p:pic>
      <p:pic>
        <p:nvPicPr>
          <p:cNvPr id="8" name="Picture 7" descr="A screenshot of a car&#10;&#10;Description automatically generated">
            <a:extLst>
              <a:ext uri="{FF2B5EF4-FFF2-40B4-BE49-F238E27FC236}">
                <a16:creationId xmlns:a16="http://schemas.microsoft.com/office/drawing/2014/main" id="{6372320A-6DB2-C537-6F69-01AE0E1FF2EB}"/>
              </a:ext>
            </a:extLst>
          </p:cNvPr>
          <p:cNvPicPr>
            <a:picLocks noChangeAspect="1"/>
          </p:cNvPicPr>
          <p:nvPr/>
        </p:nvPicPr>
        <p:blipFill>
          <a:blip r:embed="rId3"/>
          <a:stretch>
            <a:fillRect/>
          </a:stretch>
        </p:blipFill>
        <p:spPr>
          <a:xfrm>
            <a:off x="5939501" y="2306618"/>
            <a:ext cx="4229100" cy="4019550"/>
          </a:xfrm>
          <a:prstGeom prst="rect">
            <a:avLst/>
          </a:prstGeom>
        </p:spPr>
      </p:pic>
    </p:spTree>
    <p:extLst>
      <p:ext uri="{BB962C8B-B14F-4D97-AF65-F5344CB8AC3E}">
        <p14:creationId xmlns:p14="http://schemas.microsoft.com/office/powerpoint/2010/main" val="1093183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4792-64AD-A020-2CD3-5B0B6C1C59E7}"/>
              </a:ext>
            </a:extLst>
          </p:cNvPr>
          <p:cNvSpPr>
            <a:spLocks noGrp="1"/>
          </p:cNvSpPr>
          <p:nvPr>
            <p:ph type="title"/>
          </p:nvPr>
        </p:nvSpPr>
        <p:spPr/>
        <p:txBody>
          <a:bodyPr/>
          <a:lstStyle/>
          <a:p>
            <a:r>
              <a:rPr lang="en-US"/>
              <a:t>Blog (Modal) Selection Logic</a:t>
            </a:r>
          </a:p>
        </p:txBody>
      </p:sp>
      <p:sp>
        <p:nvSpPr>
          <p:cNvPr id="3" name="Content Placeholder 2">
            <a:extLst>
              <a:ext uri="{FF2B5EF4-FFF2-40B4-BE49-F238E27FC236}">
                <a16:creationId xmlns:a16="http://schemas.microsoft.com/office/drawing/2014/main" id="{1F2EB357-35DC-2270-3886-AE3F8F4DC905}"/>
              </a:ext>
            </a:extLst>
          </p:cNvPr>
          <p:cNvSpPr>
            <a:spLocks noGrp="1"/>
          </p:cNvSpPr>
          <p:nvPr>
            <p:ph idx="1"/>
          </p:nvPr>
        </p:nvSpPr>
        <p:spPr/>
        <p:txBody>
          <a:bodyPr vert="horz" lIns="91440" tIns="45720" rIns="91440" bIns="45720" rtlCol="0" anchor="t">
            <a:normAutofit/>
          </a:bodyPr>
          <a:lstStyle/>
          <a:p>
            <a:r>
              <a:rPr lang="en-US"/>
              <a:t>On clicking on any card in the blog grid section, a modal is displayed which shows all the valid blogs for that letter.</a:t>
            </a:r>
          </a:p>
          <a:p>
            <a:pPr lvl="1">
              <a:buFont typeface="Courier New" panose="020B0604020202020204" pitchFamily="34" charset="0"/>
              <a:buChar char="o"/>
            </a:pPr>
            <a:r>
              <a:rPr lang="en-US"/>
              <a:t>Blogs that are already in that letter entry come pre-selected.</a:t>
            </a:r>
          </a:p>
          <a:p>
            <a:pPr lvl="1">
              <a:buFont typeface="Courier New" panose="020B0604020202020204" pitchFamily="34" charset="0"/>
              <a:buChar char="o"/>
            </a:pPr>
            <a:r>
              <a:rPr lang="en-US"/>
              <a:t>The user can toggle the selection by clicking any entry in the menu.</a:t>
            </a:r>
          </a:p>
        </p:txBody>
      </p:sp>
      <p:sp>
        <p:nvSpPr>
          <p:cNvPr id="4" name="Date Placeholder 3">
            <a:extLst>
              <a:ext uri="{FF2B5EF4-FFF2-40B4-BE49-F238E27FC236}">
                <a16:creationId xmlns:a16="http://schemas.microsoft.com/office/drawing/2014/main" id="{FF7B95DA-E8AF-C1F7-63A9-FF46A3F6CE97}"/>
              </a:ext>
            </a:extLst>
          </p:cNvPr>
          <p:cNvSpPr>
            <a:spLocks noGrp="1"/>
          </p:cNvSpPr>
          <p:nvPr>
            <p:ph type="dt" sz="half" idx="10"/>
          </p:nvPr>
        </p:nvSpPr>
        <p:spPr/>
        <p:txBody>
          <a:bodyPr/>
          <a:lstStyle/>
          <a:p>
            <a:fld id="{A885AF03-BE7C-4082-810F-2277803608C4}" type="datetime1">
              <a:t>1/13/25</a:t>
            </a:fld>
            <a:endParaRPr lang="en-US"/>
          </a:p>
        </p:txBody>
      </p:sp>
      <p:sp>
        <p:nvSpPr>
          <p:cNvPr id="5" name="Footer Placeholder 4">
            <a:extLst>
              <a:ext uri="{FF2B5EF4-FFF2-40B4-BE49-F238E27FC236}">
                <a16:creationId xmlns:a16="http://schemas.microsoft.com/office/drawing/2014/main" id="{4EBBE383-C1B4-559F-9E02-EED0A19E319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87F4F25-7E37-D6E5-CCE6-DF4A5E3B7C8F}"/>
              </a:ext>
            </a:extLst>
          </p:cNvPr>
          <p:cNvSpPr>
            <a:spLocks noGrp="1"/>
          </p:cNvSpPr>
          <p:nvPr>
            <p:ph type="sldNum" sz="quarter" idx="12"/>
          </p:nvPr>
        </p:nvSpPr>
        <p:spPr/>
        <p:txBody>
          <a:bodyPr/>
          <a:lstStyle/>
          <a:p>
            <a:fld id="{CC057153-B650-4DEB-B370-79DDCFDCE934}" type="slidenum">
              <a:rPr lang="en-US" dirty="0"/>
              <a:t>43</a:t>
            </a:fld>
            <a:endParaRPr lang="en-US"/>
          </a:p>
        </p:txBody>
      </p:sp>
      <p:pic>
        <p:nvPicPr>
          <p:cNvPr id="7" name="Picture 6" descr="A screenshot of a sports car and a football&#10;&#10;Description automatically generated">
            <a:extLst>
              <a:ext uri="{FF2B5EF4-FFF2-40B4-BE49-F238E27FC236}">
                <a16:creationId xmlns:a16="http://schemas.microsoft.com/office/drawing/2014/main" id="{7AC5D743-3399-9C17-6665-7E1C53C07362}"/>
              </a:ext>
            </a:extLst>
          </p:cNvPr>
          <p:cNvPicPr>
            <a:picLocks noChangeAspect="1"/>
          </p:cNvPicPr>
          <p:nvPr/>
        </p:nvPicPr>
        <p:blipFill>
          <a:blip r:embed="rId2"/>
          <a:stretch>
            <a:fillRect/>
          </a:stretch>
        </p:blipFill>
        <p:spPr>
          <a:xfrm>
            <a:off x="3049688" y="3327577"/>
            <a:ext cx="5116493" cy="3201486"/>
          </a:xfrm>
          <a:prstGeom prst="rect">
            <a:avLst/>
          </a:prstGeom>
        </p:spPr>
      </p:pic>
    </p:spTree>
    <p:extLst>
      <p:ext uri="{BB962C8B-B14F-4D97-AF65-F5344CB8AC3E}">
        <p14:creationId xmlns:p14="http://schemas.microsoft.com/office/powerpoint/2010/main" val="387461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5647-5783-F774-A5C4-7EC8764329E3}"/>
              </a:ext>
            </a:extLst>
          </p:cNvPr>
          <p:cNvSpPr>
            <a:spLocks noGrp="1"/>
          </p:cNvSpPr>
          <p:nvPr>
            <p:ph type="title"/>
          </p:nvPr>
        </p:nvSpPr>
        <p:spPr/>
        <p:txBody>
          <a:bodyPr/>
          <a:lstStyle/>
          <a:p>
            <a:r>
              <a:rPr lang="en-US"/>
              <a:t>Create New Book</a:t>
            </a:r>
          </a:p>
        </p:txBody>
      </p:sp>
      <p:sp>
        <p:nvSpPr>
          <p:cNvPr id="3" name="Content Placeholder 2">
            <a:extLst>
              <a:ext uri="{FF2B5EF4-FFF2-40B4-BE49-F238E27FC236}">
                <a16:creationId xmlns:a16="http://schemas.microsoft.com/office/drawing/2014/main" id="{61480CA7-4FFE-5603-59BD-248AB0A02379}"/>
              </a:ext>
            </a:extLst>
          </p:cNvPr>
          <p:cNvSpPr>
            <a:spLocks noGrp="1"/>
          </p:cNvSpPr>
          <p:nvPr>
            <p:ph idx="1"/>
          </p:nvPr>
        </p:nvSpPr>
        <p:spPr/>
        <p:txBody>
          <a:bodyPr vert="horz" lIns="91440" tIns="45720" rIns="91440" bIns="45720" rtlCol="0" anchor="t">
            <a:normAutofit/>
          </a:bodyPr>
          <a:lstStyle/>
          <a:p>
            <a:r>
              <a:rPr lang="en-US"/>
              <a:t>Users can create a new book by clicking on the + button in the book bar.</a:t>
            </a:r>
          </a:p>
          <a:p>
            <a:pPr lvl="1">
              <a:buFont typeface="Courier New" panose="020B0604020202020204" pitchFamily="34" charset="0"/>
              <a:buChar char="o"/>
            </a:pPr>
            <a:r>
              <a:rPr lang="en-US"/>
              <a:t>Upon click, the user will then be prompted to enter a title for the book.</a:t>
            </a:r>
          </a:p>
          <a:p>
            <a:pPr lvl="2">
              <a:buFont typeface="Wingdings" panose="020B0604020202020204" pitchFamily="34" charset="0"/>
              <a:buChar char="§"/>
            </a:pPr>
            <a:r>
              <a:rPr lang="en-US"/>
              <a:t>The title must be between 1-16 characters, and must only use numbers, letters, and spaces.</a:t>
            </a:r>
          </a:p>
          <a:p>
            <a:pPr marL="228600" lvl="1" indent="0">
              <a:buNone/>
            </a:pPr>
            <a:endParaRPr lang="en-US"/>
          </a:p>
        </p:txBody>
      </p:sp>
      <p:sp>
        <p:nvSpPr>
          <p:cNvPr id="4" name="Date Placeholder 3">
            <a:extLst>
              <a:ext uri="{FF2B5EF4-FFF2-40B4-BE49-F238E27FC236}">
                <a16:creationId xmlns:a16="http://schemas.microsoft.com/office/drawing/2014/main" id="{A53E0586-E197-AE2E-56CD-1F2D6AFB4016}"/>
              </a:ext>
            </a:extLst>
          </p:cNvPr>
          <p:cNvSpPr>
            <a:spLocks noGrp="1"/>
          </p:cNvSpPr>
          <p:nvPr>
            <p:ph type="dt" sz="half" idx="10"/>
          </p:nvPr>
        </p:nvSpPr>
        <p:spPr/>
        <p:txBody>
          <a:bodyPr/>
          <a:lstStyle/>
          <a:p>
            <a:fld id="{2F60CD61-7A30-4804-AB21-6854EF2A43B8}" type="datetime1">
              <a:t>1/13/25</a:t>
            </a:fld>
            <a:endParaRPr lang="en-US"/>
          </a:p>
        </p:txBody>
      </p:sp>
      <p:sp>
        <p:nvSpPr>
          <p:cNvPr id="5" name="Footer Placeholder 4">
            <a:extLst>
              <a:ext uri="{FF2B5EF4-FFF2-40B4-BE49-F238E27FC236}">
                <a16:creationId xmlns:a16="http://schemas.microsoft.com/office/drawing/2014/main" id="{641C2909-C1EB-8785-EDC5-D17F744B436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753A8A4-BB51-37FD-1DB8-A038235AE2B9}"/>
              </a:ext>
            </a:extLst>
          </p:cNvPr>
          <p:cNvSpPr>
            <a:spLocks noGrp="1"/>
          </p:cNvSpPr>
          <p:nvPr>
            <p:ph type="sldNum" sz="quarter" idx="12"/>
          </p:nvPr>
        </p:nvSpPr>
        <p:spPr/>
        <p:txBody>
          <a:bodyPr/>
          <a:lstStyle/>
          <a:p>
            <a:fld id="{CC057153-B650-4DEB-B370-79DDCFDCE934}" type="slidenum">
              <a:rPr lang="en-US" dirty="0"/>
              <a:t>44</a:t>
            </a:fld>
            <a:endParaRPr lang="en-US"/>
          </a:p>
        </p:txBody>
      </p:sp>
      <p:pic>
        <p:nvPicPr>
          <p:cNvPr id="8" name="Picture 7" descr="A screenshot of a computer&#10;&#10;Description automatically generated">
            <a:extLst>
              <a:ext uri="{FF2B5EF4-FFF2-40B4-BE49-F238E27FC236}">
                <a16:creationId xmlns:a16="http://schemas.microsoft.com/office/drawing/2014/main" id="{87011B2E-B7B9-61B7-9C9C-832D3B2B0C96}"/>
              </a:ext>
            </a:extLst>
          </p:cNvPr>
          <p:cNvPicPr>
            <a:picLocks noChangeAspect="1"/>
          </p:cNvPicPr>
          <p:nvPr/>
        </p:nvPicPr>
        <p:blipFill>
          <a:blip r:embed="rId2"/>
          <a:srcRect r="70753"/>
          <a:stretch/>
        </p:blipFill>
        <p:spPr>
          <a:xfrm>
            <a:off x="1452013" y="3595393"/>
            <a:ext cx="2951106" cy="185380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A180B8B-C321-B2CA-E078-3B5CEC25AD6E}"/>
              </a:ext>
            </a:extLst>
          </p:cNvPr>
          <p:cNvPicPr>
            <a:picLocks noChangeAspect="1"/>
          </p:cNvPicPr>
          <p:nvPr/>
        </p:nvPicPr>
        <p:blipFill>
          <a:blip r:embed="rId3"/>
          <a:stretch>
            <a:fillRect/>
          </a:stretch>
        </p:blipFill>
        <p:spPr>
          <a:xfrm>
            <a:off x="6839311" y="3522803"/>
            <a:ext cx="3558010" cy="2001939"/>
          </a:xfrm>
          <a:prstGeom prst="rect">
            <a:avLst/>
          </a:prstGeom>
        </p:spPr>
      </p:pic>
      <p:sp>
        <p:nvSpPr>
          <p:cNvPr id="10" name="Oval 9">
            <a:extLst>
              <a:ext uri="{FF2B5EF4-FFF2-40B4-BE49-F238E27FC236}">
                <a16:creationId xmlns:a16="http://schemas.microsoft.com/office/drawing/2014/main" id="{367364E0-EBCD-2678-E43C-56816C93DB43}"/>
              </a:ext>
            </a:extLst>
          </p:cNvPr>
          <p:cNvSpPr/>
          <p:nvPr/>
        </p:nvSpPr>
        <p:spPr>
          <a:xfrm>
            <a:off x="3045878" y="4068937"/>
            <a:ext cx="928129" cy="9178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417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E999-F5DD-57CE-C102-9C30ADA9F37E}"/>
              </a:ext>
            </a:extLst>
          </p:cNvPr>
          <p:cNvSpPr>
            <a:spLocks noGrp="1"/>
          </p:cNvSpPr>
          <p:nvPr>
            <p:ph type="title"/>
          </p:nvPr>
        </p:nvSpPr>
        <p:spPr/>
        <p:txBody>
          <a:bodyPr/>
          <a:lstStyle/>
          <a:p>
            <a:r>
              <a:rPr lang="en-US"/>
              <a:t>Save Current Book</a:t>
            </a:r>
          </a:p>
        </p:txBody>
      </p:sp>
      <p:sp>
        <p:nvSpPr>
          <p:cNvPr id="3" name="Content Placeholder 2">
            <a:extLst>
              <a:ext uri="{FF2B5EF4-FFF2-40B4-BE49-F238E27FC236}">
                <a16:creationId xmlns:a16="http://schemas.microsoft.com/office/drawing/2014/main" id="{EDC21E6B-F523-DC58-EAF3-C97BD3CC250A}"/>
              </a:ext>
            </a:extLst>
          </p:cNvPr>
          <p:cNvSpPr>
            <a:spLocks noGrp="1"/>
          </p:cNvSpPr>
          <p:nvPr>
            <p:ph idx="1"/>
          </p:nvPr>
        </p:nvSpPr>
        <p:spPr/>
        <p:txBody>
          <a:bodyPr vert="horz" lIns="91440" tIns="45720" rIns="91440" bIns="45720" rtlCol="0" anchor="t">
            <a:normAutofit/>
          </a:bodyPr>
          <a:lstStyle/>
          <a:p>
            <a:r>
              <a:rPr lang="en-US"/>
              <a:t>Upon making a change to the book title, or any one of its letter entries, the save button is enabled, and highlighted. Clicking this button will save the current book.</a:t>
            </a:r>
          </a:p>
          <a:p>
            <a:endParaRPr lang="en-US"/>
          </a:p>
        </p:txBody>
      </p:sp>
      <p:sp>
        <p:nvSpPr>
          <p:cNvPr id="4" name="Date Placeholder 3">
            <a:extLst>
              <a:ext uri="{FF2B5EF4-FFF2-40B4-BE49-F238E27FC236}">
                <a16:creationId xmlns:a16="http://schemas.microsoft.com/office/drawing/2014/main" id="{68CCDEEA-863C-0B4B-FD27-D1589B656D28}"/>
              </a:ext>
            </a:extLst>
          </p:cNvPr>
          <p:cNvSpPr>
            <a:spLocks noGrp="1"/>
          </p:cNvSpPr>
          <p:nvPr>
            <p:ph type="dt" sz="half" idx="10"/>
          </p:nvPr>
        </p:nvSpPr>
        <p:spPr/>
        <p:txBody>
          <a:bodyPr/>
          <a:lstStyle/>
          <a:p>
            <a:fld id="{DCD6B06B-A901-4938-B707-0CF30593F2EF}" type="datetime1">
              <a:t>1/13/25</a:t>
            </a:fld>
            <a:endParaRPr lang="en-US"/>
          </a:p>
        </p:txBody>
      </p:sp>
      <p:sp>
        <p:nvSpPr>
          <p:cNvPr id="5" name="Footer Placeholder 4">
            <a:extLst>
              <a:ext uri="{FF2B5EF4-FFF2-40B4-BE49-F238E27FC236}">
                <a16:creationId xmlns:a16="http://schemas.microsoft.com/office/drawing/2014/main" id="{DFD5CCAC-C20A-107B-6770-9AF2F63219D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09639F8-9AA1-75D4-299B-077A224B6791}"/>
              </a:ext>
            </a:extLst>
          </p:cNvPr>
          <p:cNvSpPr>
            <a:spLocks noGrp="1"/>
          </p:cNvSpPr>
          <p:nvPr>
            <p:ph type="sldNum" sz="quarter" idx="12"/>
          </p:nvPr>
        </p:nvSpPr>
        <p:spPr/>
        <p:txBody>
          <a:bodyPr/>
          <a:lstStyle/>
          <a:p>
            <a:fld id="{CC057153-B650-4DEB-B370-79DDCFDCE934}" type="slidenum">
              <a:rPr lang="en-US" dirty="0"/>
              <a:t>45</a:t>
            </a:fld>
            <a:endParaRPr lang="en-US"/>
          </a:p>
        </p:txBody>
      </p:sp>
      <p:pic>
        <p:nvPicPr>
          <p:cNvPr id="7" name="Picture 6" descr="A screenshot of a computer&#10;&#10;Description automatically generated">
            <a:extLst>
              <a:ext uri="{FF2B5EF4-FFF2-40B4-BE49-F238E27FC236}">
                <a16:creationId xmlns:a16="http://schemas.microsoft.com/office/drawing/2014/main" id="{9685355C-38D9-548B-8E14-9A4090BD2CE6}"/>
              </a:ext>
            </a:extLst>
          </p:cNvPr>
          <p:cNvPicPr>
            <a:picLocks noChangeAspect="1"/>
          </p:cNvPicPr>
          <p:nvPr/>
        </p:nvPicPr>
        <p:blipFill>
          <a:blip r:embed="rId2"/>
          <a:stretch>
            <a:fillRect/>
          </a:stretch>
        </p:blipFill>
        <p:spPr>
          <a:xfrm>
            <a:off x="481992" y="2983091"/>
            <a:ext cx="4948071" cy="3127094"/>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1E1AEF81-F01A-095E-09DF-4279A38EECC5}"/>
              </a:ext>
            </a:extLst>
          </p:cNvPr>
          <p:cNvPicPr>
            <a:picLocks noChangeAspect="1"/>
          </p:cNvPicPr>
          <p:nvPr/>
        </p:nvPicPr>
        <p:blipFill>
          <a:blip r:embed="rId3"/>
          <a:stretch>
            <a:fillRect/>
          </a:stretch>
        </p:blipFill>
        <p:spPr>
          <a:xfrm>
            <a:off x="5791523" y="2884026"/>
            <a:ext cx="5460675" cy="3327723"/>
          </a:xfrm>
          <a:prstGeom prst="rect">
            <a:avLst/>
          </a:prstGeom>
        </p:spPr>
      </p:pic>
      <p:sp>
        <p:nvSpPr>
          <p:cNvPr id="10" name="Oval 9">
            <a:extLst>
              <a:ext uri="{FF2B5EF4-FFF2-40B4-BE49-F238E27FC236}">
                <a16:creationId xmlns:a16="http://schemas.microsoft.com/office/drawing/2014/main" id="{74B8F3E3-3A79-5860-FDC2-D181DFBBC9B1}"/>
              </a:ext>
            </a:extLst>
          </p:cNvPr>
          <p:cNvSpPr/>
          <p:nvPr/>
        </p:nvSpPr>
        <p:spPr>
          <a:xfrm>
            <a:off x="3493651" y="2882728"/>
            <a:ext cx="1430892" cy="8078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68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217D-2C00-9D67-E7DD-9D66E6AF0E33}"/>
              </a:ext>
            </a:extLst>
          </p:cNvPr>
          <p:cNvSpPr>
            <a:spLocks noGrp="1"/>
          </p:cNvSpPr>
          <p:nvPr>
            <p:ph type="title"/>
          </p:nvPr>
        </p:nvSpPr>
        <p:spPr/>
        <p:txBody>
          <a:bodyPr/>
          <a:lstStyle/>
          <a:p>
            <a:r>
              <a:rPr lang="en-US"/>
              <a:t>Delete Current Book</a:t>
            </a:r>
          </a:p>
        </p:txBody>
      </p:sp>
      <p:sp>
        <p:nvSpPr>
          <p:cNvPr id="3" name="Content Placeholder 2">
            <a:extLst>
              <a:ext uri="{FF2B5EF4-FFF2-40B4-BE49-F238E27FC236}">
                <a16:creationId xmlns:a16="http://schemas.microsoft.com/office/drawing/2014/main" id="{48B04998-BFC6-0138-A272-5B821AB17E81}"/>
              </a:ext>
            </a:extLst>
          </p:cNvPr>
          <p:cNvSpPr>
            <a:spLocks noGrp="1"/>
          </p:cNvSpPr>
          <p:nvPr>
            <p:ph idx="1"/>
          </p:nvPr>
        </p:nvSpPr>
        <p:spPr/>
        <p:txBody>
          <a:bodyPr vert="horz" lIns="91440" tIns="45720" rIns="91440" bIns="45720" rtlCol="0" anchor="t">
            <a:normAutofit/>
          </a:bodyPr>
          <a:lstStyle/>
          <a:p>
            <a:r>
              <a:rPr lang="en-US"/>
              <a:t>The user can delete the current book by clicking the delete button twice.</a:t>
            </a:r>
          </a:p>
          <a:p>
            <a:pPr lvl="1">
              <a:buFont typeface="Courier New" panose="020B0604020202020204" pitchFamily="34" charset="0"/>
              <a:buChar char="o"/>
            </a:pPr>
            <a:r>
              <a:rPr lang="en-US"/>
              <a:t>Clicking once will highlight the button and enable a deletion condition for three seconds.</a:t>
            </a:r>
          </a:p>
          <a:p>
            <a:pPr lvl="1">
              <a:buFont typeface="Courier New" panose="020B0604020202020204" pitchFamily="34" charset="0"/>
              <a:buChar char="o"/>
            </a:pPr>
            <a:r>
              <a:rPr lang="en-US"/>
              <a:t>The button will revert to its initial state after book deletion or timeout.</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158B92C4-815B-9482-B827-1361E04EEE20}"/>
              </a:ext>
            </a:extLst>
          </p:cNvPr>
          <p:cNvSpPr>
            <a:spLocks noGrp="1"/>
          </p:cNvSpPr>
          <p:nvPr>
            <p:ph type="dt" sz="half" idx="10"/>
          </p:nvPr>
        </p:nvSpPr>
        <p:spPr/>
        <p:txBody>
          <a:bodyPr/>
          <a:lstStyle/>
          <a:p>
            <a:fld id="{2C90CDE8-AF42-460F-A2C4-068E31E05C19}" type="datetime1">
              <a:t>1/13/25</a:t>
            </a:fld>
            <a:endParaRPr lang="en-US"/>
          </a:p>
        </p:txBody>
      </p:sp>
      <p:sp>
        <p:nvSpPr>
          <p:cNvPr id="5" name="Footer Placeholder 4">
            <a:extLst>
              <a:ext uri="{FF2B5EF4-FFF2-40B4-BE49-F238E27FC236}">
                <a16:creationId xmlns:a16="http://schemas.microsoft.com/office/drawing/2014/main" id="{11D4E64D-A93C-AA69-2309-E04E85F8AF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68CFC58-B27D-D894-C4A1-15923A3B6810}"/>
              </a:ext>
            </a:extLst>
          </p:cNvPr>
          <p:cNvSpPr>
            <a:spLocks noGrp="1"/>
          </p:cNvSpPr>
          <p:nvPr>
            <p:ph type="sldNum" sz="quarter" idx="12"/>
          </p:nvPr>
        </p:nvSpPr>
        <p:spPr/>
        <p:txBody>
          <a:bodyPr/>
          <a:lstStyle/>
          <a:p>
            <a:fld id="{CC057153-B650-4DEB-B370-79DDCFDCE934}" type="slidenum">
              <a:rPr lang="en-US" dirty="0"/>
              <a:t>46</a:t>
            </a:fld>
            <a:endParaRPr lang="en-US"/>
          </a:p>
        </p:txBody>
      </p:sp>
      <p:pic>
        <p:nvPicPr>
          <p:cNvPr id="7" name="Picture 6" descr="A close-up of a number&#10;&#10;Description automatically generated">
            <a:extLst>
              <a:ext uri="{FF2B5EF4-FFF2-40B4-BE49-F238E27FC236}">
                <a16:creationId xmlns:a16="http://schemas.microsoft.com/office/drawing/2014/main" id="{005DBFC9-4493-8BC5-DF02-2618D54B0933}"/>
              </a:ext>
            </a:extLst>
          </p:cNvPr>
          <p:cNvPicPr>
            <a:picLocks noChangeAspect="1"/>
          </p:cNvPicPr>
          <p:nvPr/>
        </p:nvPicPr>
        <p:blipFill>
          <a:blip r:embed="rId2"/>
          <a:stretch>
            <a:fillRect/>
          </a:stretch>
        </p:blipFill>
        <p:spPr>
          <a:xfrm>
            <a:off x="1266885" y="4598344"/>
            <a:ext cx="8905875" cy="1114425"/>
          </a:xfrm>
          <a:prstGeom prst="rect">
            <a:avLst/>
          </a:prstGeom>
        </p:spPr>
      </p:pic>
      <p:pic>
        <p:nvPicPr>
          <p:cNvPr id="8" name="Picture 7" descr="A white rectangular box with black text&#10;&#10;Description automatically generated">
            <a:extLst>
              <a:ext uri="{FF2B5EF4-FFF2-40B4-BE49-F238E27FC236}">
                <a16:creationId xmlns:a16="http://schemas.microsoft.com/office/drawing/2014/main" id="{C965F581-CAB1-06BD-00CF-4E04314EE09D}"/>
              </a:ext>
            </a:extLst>
          </p:cNvPr>
          <p:cNvPicPr>
            <a:picLocks noChangeAspect="1"/>
          </p:cNvPicPr>
          <p:nvPr/>
        </p:nvPicPr>
        <p:blipFill>
          <a:blip r:embed="rId3"/>
          <a:stretch>
            <a:fillRect/>
          </a:stretch>
        </p:blipFill>
        <p:spPr>
          <a:xfrm>
            <a:off x="1357493" y="3142225"/>
            <a:ext cx="8743950" cy="1171575"/>
          </a:xfrm>
          <a:prstGeom prst="rect">
            <a:avLst/>
          </a:prstGeom>
        </p:spPr>
      </p:pic>
      <p:sp>
        <p:nvSpPr>
          <p:cNvPr id="10" name="Oval 9">
            <a:extLst>
              <a:ext uri="{FF2B5EF4-FFF2-40B4-BE49-F238E27FC236}">
                <a16:creationId xmlns:a16="http://schemas.microsoft.com/office/drawing/2014/main" id="{F7E191D8-DB29-C852-75E6-C10FDE2D5FEE}"/>
              </a:ext>
            </a:extLst>
          </p:cNvPr>
          <p:cNvSpPr/>
          <p:nvPr/>
        </p:nvSpPr>
        <p:spPr>
          <a:xfrm>
            <a:off x="8976909" y="3141966"/>
            <a:ext cx="920274" cy="62714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041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F038-F518-13AE-77FB-72002842FA71}"/>
              </a:ext>
            </a:extLst>
          </p:cNvPr>
          <p:cNvSpPr>
            <a:spLocks noGrp="1"/>
          </p:cNvSpPr>
          <p:nvPr>
            <p:ph type="title"/>
          </p:nvPr>
        </p:nvSpPr>
        <p:spPr/>
        <p:txBody>
          <a:bodyPr/>
          <a:lstStyle/>
          <a:p>
            <a:r>
              <a:rPr lang="en-US"/>
              <a:t>Edit Current Book</a:t>
            </a:r>
          </a:p>
        </p:txBody>
      </p:sp>
      <p:sp>
        <p:nvSpPr>
          <p:cNvPr id="3" name="Content Placeholder 2">
            <a:extLst>
              <a:ext uri="{FF2B5EF4-FFF2-40B4-BE49-F238E27FC236}">
                <a16:creationId xmlns:a16="http://schemas.microsoft.com/office/drawing/2014/main" id="{2310F4EE-CBC3-68C4-CF40-C331B79710CA}"/>
              </a:ext>
            </a:extLst>
          </p:cNvPr>
          <p:cNvSpPr>
            <a:spLocks noGrp="1"/>
          </p:cNvSpPr>
          <p:nvPr>
            <p:ph idx="1"/>
          </p:nvPr>
        </p:nvSpPr>
        <p:spPr/>
        <p:txBody>
          <a:bodyPr vert="horz" lIns="91440" tIns="45720" rIns="91440" bIns="45720" rtlCol="0" anchor="t">
            <a:normAutofit/>
          </a:bodyPr>
          <a:lstStyle/>
          <a:p>
            <a:r>
              <a:rPr lang="en-US"/>
              <a:t>Clicking the "Edit Book" button displays a modal to edit the current book title.</a:t>
            </a:r>
          </a:p>
          <a:p>
            <a:pPr lvl="1">
              <a:buFont typeface="Courier New" panose="020B0604020202020204" pitchFamily="34" charset="0"/>
              <a:buChar char="o"/>
            </a:pPr>
            <a:r>
              <a:rPr lang="en-US"/>
              <a:t>Titles must be between 1-16 letters, numbers, or spaces. (No special characters/symbols)</a:t>
            </a:r>
          </a:p>
          <a:p>
            <a:pPr lvl="1">
              <a:buFont typeface="Courier New" panose="020B0604020202020204" pitchFamily="34" charset="0"/>
              <a:buChar char="o"/>
            </a:pPr>
            <a:r>
              <a:rPr lang="en-US"/>
              <a:t>Titles must not already be used by another book from the user.</a:t>
            </a:r>
          </a:p>
        </p:txBody>
      </p:sp>
      <p:sp>
        <p:nvSpPr>
          <p:cNvPr id="4" name="Date Placeholder 3">
            <a:extLst>
              <a:ext uri="{FF2B5EF4-FFF2-40B4-BE49-F238E27FC236}">
                <a16:creationId xmlns:a16="http://schemas.microsoft.com/office/drawing/2014/main" id="{7D199B56-128F-2E0D-B73E-0DB2688603BF}"/>
              </a:ext>
            </a:extLst>
          </p:cNvPr>
          <p:cNvSpPr>
            <a:spLocks noGrp="1"/>
          </p:cNvSpPr>
          <p:nvPr>
            <p:ph type="dt" sz="half" idx="10"/>
          </p:nvPr>
        </p:nvSpPr>
        <p:spPr/>
        <p:txBody>
          <a:bodyPr/>
          <a:lstStyle/>
          <a:p>
            <a:fld id="{ED563505-2A18-42D2-B62B-E2A5CE365951}" type="datetime1">
              <a:t>1/13/25</a:t>
            </a:fld>
            <a:endParaRPr lang="en-US"/>
          </a:p>
        </p:txBody>
      </p:sp>
      <p:sp>
        <p:nvSpPr>
          <p:cNvPr id="5" name="Footer Placeholder 4">
            <a:extLst>
              <a:ext uri="{FF2B5EF4-FFF2-40B4-BE49-F238E27FC236}">
                <a16:creationId xmlns:a16="http://schemas.microsoft.com/office/drawing/2014/main" id="{C8CB0454-6AB7-3F49-7068-6BA7ED21542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D4CFB47-DDA0-6B71-FC48-534FEDE18A3E}"/>
              </a:ext>
            </a:extLst>
          </p:cNvPr>
          <p:cNvSpPr>
            <a:spLocks noGrp="1"/>
          </p:cNvSpPr>
          <p:nvPr>
            <p:ph type="sldNum" sz="quarter" idx="12"/>
          </p:nvPr>
        </p:nvSpPr>
        <p:spPr/>
        <p:txBody>
          <a:bodyPr/>
          <a:lstStyle/>
          <a:p>
            <a:fld id="{CC057153-B650-4DEB-B370-79DDCFDCE934}" type="slidenum">
              <a:rPr lang="en-US" dirty="0"/>
              <a:t>47</a:t>
            </a:fld>
            <a:endParaRPr lang="en-US"/>
          </a:p>
        </p:txBody>
      </p:sp>
      <p:pic>
        <p:nvPicPr>
          <p:cNvPr id="7" name="Picture 6" descr="A screenshot of a computer screen&#10;&#10;Description automatically generated">
            <a:extLst>
              <a:ext uri="{FF2B5EF4-FFF2-40B4-BE49-F238E27FC236}">
                <a16:creationId xmlns:a16="http://schemas.microsoft.com/office/drawing/2014/main" id="{9205AF03-F87F-8450-6C51-F4352B3EF717}"/>
              </a:ext>
            </a:extLst>
          </p:cNvPr>
          <p:cNvPicPr>
            <a:picLocks noChangeAspect="1"/>
          </p:cNvPicPr>
          <p:nvPr/>
        </p:nvPicPr>
        <p:blipFill>
          <a:blip r:embed="rId2"/>
          <a:stretch>
            <a:fillRect/>
          </a:stretch>
        </p:blipFill>
        <p:spPr>
          <a:xfrm>
            <a:off x="766763" y="3152775"/>
            <a:ext cx="2619375" cy="11049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CEBAE753-454B-4D0B-8118-9DE2D057F5DB}"/>
              </a:ext>
            </a:extLst>
          </p:cNvPr>
          <p:cNvPicPr>
            <a:picLocks noChangeAspect="1"/>
          </p:cNvPicPr>
          <p:nvPr/>
        </p:nvPicPr>
        <p:blipFill>
          <a:blip r:embed="rId3"/>
          <a:stretch>
            <a:fillRect/>
          </a:stretch>
        </p:blipFill>
        <p:spPr>
          <a:xfrm>
            <a:off x="4627190" y="3150815"/>
            <a:ext cx="4676775" cy="2600325"/>
          </a:xfrm>
          <a:prstGeom prst="rect">
            <a:avLst/>
          </a:prstGeom>
        </p:spPr>
      </p:pic>
      <p:sp>
        <p:nvSpPr>
          <p:cNvPr id="10" name="Oval 9">
            <a:extLst>
              <a:ext uri="{FF2B5EF4-FFF2-40B4-BE49-F238E27FC236}">
                <a16:creationId xmlns:a16="http://schemas.microsoft.com/office/drawing/2014/main" id="{889EAAD5-39C5-3346-0422-AC276AD8802C}"/>
              </a:ext>
            </a:extLst>
          </p:cNvPr>
          <p:cNvSpPr/>
          <p:nvPr/>
        </p:nvSpPr>
        <p:spPr>
          <a:xfrm>
            <a:off x="1026971" y="3629018"/>
            <a:ext cx="920274" cy="62714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197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D5A81-B79B-CFD3-5BE7-F8BB691E7952}"/>
              </a:ext>
            </a:extLst>
          </p:cNvPr>
          <p:cNvSpPr>
            <a:spLocks noGrp="1"/>
          </p:cNvSpPr>
          <p:nvPr>
            <p:ph type="title"/>
          </p:nvPr>
        </p:nvSpPr>
        <p:spPr/>
        <p:txBody>
          <a:bodyPr/>
          <a:lstStyle/>
          <a:p>
            <a:r>
              <a:rPr lang="en-US"/>
              <a:t>Print Current Book</a:t>
            </a:r>
          </a:p>
        </p:txBody>
      </p:sp>
      <p:sp>
        <p:nvSpPr>
          <p:cNvPr id="3" name="Content Placeholder 2">
            <a:extLst>
              <a:ext uri="{FF2B5EF4-FFF2-40B4-BE49-F238E27FC236}">
                <a16:creationId xmlns:a16="http://schemas.microsoft.com/office/drawing/2014/main" id="{C9FDD44C-001B-22D5-1470-BE61918C5F75}"/>
              </a:ext>
            </a:extLst>
          </p:cNvPr>
          <p:cNvSpPr>
            <a:spLocks noGrp="1"/>
          </p:cNvSpPr>
          <p:nvPr>
            <p:ph idx="1"/>
          </p:nvPr>
        </p:nvSpPr>
        <p:spPr/>
        <p:txBody>
          <a:bodyPr vert="horz" lIns="91440" tIns="45720" rIns="91440" bIns="45720" rtlCol="0" anchor="t">
            <a:normAutofit/>
          </a:bodyPr>
          <a:lstStyle/>
          <a:p>
            <a:r>
              <a:rPr lang="en-US"/>
              <a:t>Upon clicking the "Print Book" button, the print menu is displayed.</a:t>
            </a:r>
          </a:p>
          <a:p>
            <a:r>
              <a:rPr lang="en-US"/>
              <a:t>Only blogs defined by the book are printed. Other possible blogs are ignored.</a:t>
            </a:r>
          </a:p>
        </p:txBody>
      </p:sp>
      <p:sp>
        <p:nvSpPr>
          <p:cNvPr id="4" name="Date Placeholder 3">
            <a:extLst>
              <a:ext uri="{FF2B5EF4-FFF2-40B4-BE49-F238E27FC236}">
                <a16:creationId xmlns:a16="http://schemas.microsoft.com/office/drawing/2014/main" id="{5AB01FE6-FCCC-6600-F1F1-DB8D6B52806D}"/>
              </a:ext>
            </a:extLst>
          </p:cNvPr>
          <p:cNvSpPr>
            <a:spLocks noGrp="1"/>
          </p:cNvSpPr>
          <p:nvPr>
            <p:ph type="dt" sz="half" idx="10"/>
          </p:nvPr>
        </p:nvSpPr>
        <p:spPr/>
        <p:txBody>
          <a:bodyPr/>
          <a:lstStyle/>
          <a:p>
            <a:fld id="{3F050B3D-E67C-4E81-9803-962BFFA674D3}" type="datetime1">
              <a:t>1/13/25</a:t>
            </a:fld>
            <a:endParaRPr lang="en-US"/>
          </a:p>
        </p:txBody>
      </p:sp>
      <p:sp>
        <p:nvSpPr>
          <p:cNvPr id="5" name="Footer Placeholder 4">
            <a:extLst>
              <a:ext uri="{FF2B5EF4-FFF2-40B4-BE49-F238E27FC236}">
                <a16:creationId xmlns:a16="http://schemas.microsoft.com/office/drawing/2014/main" id="{C5F417F9-317E-8D2E-A5E7-912DD9EDBF1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655DADE-8DC9-495F-F166-B2689B263C41}"/>
              </a:ext>
            </a:extLst>
          </p:cNvPr>
          <p:cNvSpPr>
            <a:spLocks noGrp="1"/>
          </p:cNvSpPr>
          <p:nvPr>
            <p:ph type="sldNum" sz="quarter" idx="12"/>
          </p:nvPr>
        </p:nvSpPr>
        <p:spPr/>
        <p:txBody>
          <a:bodyPr/>
          <a:lstStyle/>
          <a:p>
            <a:fld id="{CC057153-B650-4DEB-B370-79DDCFDCE934}" type="slidenum">
              <a:rPr lang="en-US" dirty="0"/>
              <a:t>48</a:t>
            </a:fld>
            <a:endParaRPr lang="en-US"/>
          </a:p>
        </p:txBody>
      </p:sp>
      <p:pic>
        <p:nvPicPr>
          <p:cNvPr id="7" name="Picture 6" descr="A blue and red rectangles with white text&#10;&#10;Description automatically generated">
            <a:extLst>
              <a:ext uri="{FF2B5EF4-FFF2-40B4-BE49-F238E27FC236}">
                <a16:creationId xmlns:a16="http://schemas.microsoft.com/office/drawing/2014/main" id="{9D563670-AD65-E717-26AA-DFE5A0455D10}"/>
              </a:ext>
            </a:extLst>
          </p:cNvPr>
          <p:cNvPicPr>
            <a:picLocks noChangeAspect="1"/>
          </p:cNvPicPr>
          <p:nvPr/>
        </p:nvPicPr>
        <p:blipFill>
          <a:blip r:embed="rId2"/>
          <a:stretch>
            <a:fillRect/>
          </a:stretch>
        </p:blipFill>
        <p:spPr>
          <a:xfrm>
            <a:off x="1243013" y="3224213"/>
            <a:ext cx="2562225" cy="94297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5AEEA41A-3395-1AE9-6563-B6EEDE7EBD01}"/>
              </a:ext>
            </a:extLst>
          </p:cNvPr>
          <p:cNvPicPr>
            <a:picLocks noChangeAspect="1"/>
          </p:cNvPicPr>
          <p:nvPr/>
        </p:nvPicPr>
        <p:blipFill>
          <a:blip r:embed="rId3"/>
          <a:srcRect t="106" r="216" b="72333"/>
          <a:stretch/>
        </p:blipFill>
        <p:spPr>
          <a:xfrm>
            <a:off x="4759756" y="2911197"/>
            <a:ext cx="4396527" cy="1575083"/>
          </a:xfrm>
          <a:prstGeom prst="rect">
            <a:avLst/>
          </a:prstGeom>
        </p:spPr>
      </p:pic>
      <p:sp>
        <p:nvSpPr>
          <p:cNvPr id="10" name="Oval 9">
            <a:extLst>
              <a:ext uri="{FF2B5EF4-FFF2-40B4-BE49-F238E27FC236}">
                <a16:creationId xmlns:a16="http://schemas.microsoft.com/office/drawing/2014/main" id="{7F2DB65E-50DC-52B1-CEF0-ED8D472807F9}"/>
              </a:ext>
            </a:extLst>
          </p:cNvPr>
          <p:cNvSpPr/>
          <p:nvPr/>
        </p:nvSpPr>
        <p:spPr>
          <a:xfrm>
            <a:off x="2590249" y="3629018"/>
            <a:ext cx="920274" cy="62714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231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2283149"/>
            <a:ext cx="8528692" cy="2792069"/>
          </a:xfrm>
        </p:spPr>
        <p:txBody>
          <a:bodyPr>
            <a:normAutofit/>
          </a:bodyPr>
          <a:lstStyle/>
          <a:p>
            <a:r>
              <a:rPr lang="en-US" sz="7200">
                <a:solidFill>
                  <a:srgbClr val="000000"/>
                </a:solidFill>
                <a:ea typeface="+mj-lt"/>
                <a:cs typeface="+mj-lt"/>
              </a:rPr>
              <a:t>Admin User and Blog Management</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rPr lang="en-US"/>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49</a:t>
            </a:fld>
            <a:endParaRPr lang="en-US"/>
          </a:p>
        </p:txBody>
      </p:sp>
    </p:spTree>
    <p:extLst>
      <p:ext uri="{BB962C8B-B14F-4D97-AF65-F5344CB8AC3E}">
        <p14:creationId xmlns:p14="http://schemas.microsoft.com/office/powerpoint/2010/main" val="244090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CA98-AD25-3EAB-5CC9-E35BD9CD5953}"/>
              </a:ext>
            </a:extLst>
          </p:cNvPr>
          <p:cNvSpPr>
            <a:spLocks noGrp="1"/>
          </p:cNvSpPr>
          <p:nvPr>
            <p:ph type="title"/>
          </p:nvPr>
        </p:nvSpPr>
        <p:spPr/>
        <p:txBody>
          <a:bodyPr/>
          <a:lstStyle/>
          <a:p>
            <a:r>
              <a:rPr lang="en-US"/>
              <a:t>Public Site View</a:t>
            </a:r>
          </a:p>
        </p:txBody>
      </p:sp>
      <p:sp>
        <p:nvSpPr>
          <p:cNvPr id="3" name="Content Placeholder 2">
            <a:extLst>
              <a:ext uri="{FF2B5EF4-FFF2-40B4-BE49-F238E27FC236}">
                <a16:creationId xmlns:a16="http://schemas.microsoft.com/office/drawing/2014/main" id="{96DA755E-C0C0-DA1A-C87C-5655DC9138A5}"/>
              </a:ext>
            </a:extLst>
          </p:cNvPr>
          <p:cNvSpPr>
            <a:spLocks noGrp="1"/>
          </p:cNvSpPr>
          <p:nvPr>
            <p:ph idx="1"/>
          </p:nvPr>
        </p:nvSpPr>
        <p:spPr/>
        <p:txBody>
          <a:bodyPr vert="horz" lIns="91440" tIns="45720" rIns="91440" bIns="45720" rtlCol="0" anchor="t">
            <a:normAutofit/>
          </a:bodyPr>
          <a:lstStyle/>
          <a:p>
            <a:r>
              <a:rPr lang="en-US" sz="2800"/>
              <a:t>When a user is not logged in, the default view for the site is the public view.</a:t>
            </a:r>
          </a:p>
          <a:p>
            <a:r>
              <a:rPr lang="en-US" sz="2800"/>
              <a:t>The public view contains two pages:</a:t>
            </a:r>
          </a:p>
          <a:p>
            <a:pPr lvl="1">
              <a:buFont typeface="Courier New" panose="020B0604020202020204" pitchFamily="34" charset="0"/>
              <a:buChar char="o"/>
            </a:pPr>
            <a:r>
              <a:rPr lang="en-US" sz="2400"/>
              <a:t>Home Page</a:t>
            </a:r>
          </a:p>
          <a:p>
            <a:pPr lvl="1">
              <a:buFont typeface="Courier New" panose="020B0604020202020204" pitchFamily="34" charset="0"/>
              <a:buChar char="o"/>
            </a:pPr>
            <a:r>
              <a:rPr lang="en-US" sz="2400"/>
              <a:t>About Us Page</a:t>
            </a:r>
          </a:p>
        </p:txBody>
      </p:sp>
      <p:sp>
        <p:nvSpPr>
          <p:cNvPr id="4" name="Date Placeholder 3">
            <a:extLst>
              <a:ext uri="{FF2B5EF4-FFF2-40B4-BE49-F238E27FC236}">
                <a16:creationId xmlns:a16="http://schemas.microsoft.com/office/drawing/2014/main" id="{0DB81ADF-6386-0C95-37C7-5FAE578C145B}"/>
              </a:ext>
            </a:extLst>
          </p:cNvPr>
          <p:cNvSpPr>
            <a:spLocks noGrp="1"/>
          </p:cNvSpPr>
          <p:nvPr>
            <p:ph type="dt" sz="half" idx="10"/>
          </p:nvPr>
        </p:nvSpPr>
        <p:spPr/>
        <p:txBody>
          <a:bodyPr/>
          <a:lstStyle/>
          <a:p>
            <a:fld id="{66FDFE39-BE1B-449D-84DA-6E05D57B9709}" type="datetime1">
              <a:rPr lang="en-US"/>
              <a:t>1/13/25</a:t>
            </a:fld>
            <a:endParaRPr lang="en-US"/>
          </a:p>
        </p:txBody>
      </p:sp>
      <p:sp>
        <p:nvSpPr>
          <p:cNvPr id="5" name="Footer Placeholder 4">
            <a:extLst>
              <a:ext uri="{FF2B5EF4-FFF2-40B4-BE49-F238E27FC236}">
                <a16:creationId xmlns:a16="http://schemas.microsoft.com/office/drawing/2014/main" id="{132CE701-89C9-0785-18DD-E4025F06CD3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0ACB1F9-CE39-B670-B01F-19D26ED2F673}"/>
              </a:ext>
            </a:extLst>
          </p:cNvPr>
          <p:cNvSpPr>
            <a:spLocks noGrp="1"/>
          </p:cNvSpPr>
          <p:nvPr>
            <p:ph type="sldNum" sz="quarter" idx="12"/>
          </p:nvPr>
        </p:nvSpPr>
        <p:spPr/>
        <p:txBody>
          <a:bodyPr/>
          <a:lstStyle/>
          <a:p>
            <a:fld id="{CC057153-B650-4DEB-B370-79DDCFDCE934}" type="slidenum">
              <a:rPr lang="en-US" dirty="0"/>
              <a:t>5</a:t>
            </a:fld>
            <a:endParaRPr lang="en-US"/>
          </a:p>
        </p:txBody>
      </p:sp>
    </p:spTree>
    <p:extLst>
      <p:ext uri="{BB962C8B-B14F-4D97-AF65-F5344CB8AC3E}">
        <p14:creationId xmlns:p14="http://schemas.microsoft.com/office/powerpoint/2010/main" val="1824939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5AF2F-76BF-408D-79A9-F673A95F59DC}"/>
              </a:ext>
            </a:extLst>
          </p:cNvPr>
          <p:cNvSpPr>
            <a:spLocks noGrp="1"/>
          </p:cNvSpPr>
          <p:nvPr>
            <p:ph type="title"/>
          </p:nvPr>
        </p:nvSpPr>
        <p:spPr>
          <a:xfrm>
            <a:off x="612648" y="548640"/>
            <a:ext cx="10741152" cy="1132258"/>
          </a:xfrm>
        </p:spPr>
        <p:txBody>
          <a:bodyPr anchor="t">
            <a:normAutofit/>
          </a:bodyPr>
          <a:lstStyle/>
          <a:p>
            <a:r>
              <a:rPr lang="en-US"/>
              <a:t>Admin Page Options - Users</a:t>
            </a:r>
          </a:p>
        </p:txBody>
      </p:sp>
      <p:sp>
        <p:nvSpPr>
          <p:cNvPr id="3" name="Content Placeholder 2">
            <a:extLst>
              <a:ext uri="{FF2B5EF4-FFF2-40B4-BE49-F238E27FC236}">
                <a16:creationId xmlns:a16="http://schemas.microsoft.com/office/drawing/2014/main" id="{DB5206B3-D8BD-5D49-7F73-BF4D2BE8C41B}"/>
              </a:ext>
            </a:extLst>
          </p:cNvPr>
          <p:cNvSpPr>
            <a:spLocks noGrp="1"/>
          </p:cNvSpPr>
          <p:nvPr>
            <p:ph sz="half" idx="1"/>
          </p:nvPr>
        </p:nvSpPr>
        <p:spPr>
          <a:xfrm>
            <a:off x="612648" y="1825625"/>
            <a:ext cx="5181600" cy="4351338"/>
          </a:xfrm>
        </p:spPr>
        <p:txBody>
          <a:bodyPr vert="horz" lIns="91440" tIns="45720" rIns="91440" bIns="45720" rtlCol="0" anchor="t">
            <a:normAutofit/>
          </a:bodyPr>
          <a:lstStyle/>
          <a:p>
            <a:pPr>
              <a:lnSpc>
                <a:spcPct val="110000"/>
              </a:lnSpc>
            </a:pPr>
            <a:r>
              <a:rPr lang="en-US" sz="1200"/>
              <a:t>The users table displays all the users of the application.</a:t>
            </a:r>
          </a:p>
          <a:p>
            <a:pPr>
              <a:lnSpc>
                <a:spcPct val="110000"/>
              </a:lnSpc>
            </a:pPr>
            <a:r>
              <a:rPr lang="en-US" sz="1200"/>
              <a:t>By selecting a user, an admin can perform several user updates:</a:t>
            </a:r>
          </a:p>
          <a:p>
            <a:pPr lvl="1">
              <a:lnSpc>
                <a:spcPct val="110000"/>
              </a:lnSpc>
              <a:buFont typeface="Courier New" panose="020B0604020202020204" pitchFamily="34" charset="0"/>
              <a:buChar char="o"/>
            </a:pPr>
            <a:r>
              <a:rPr lang="en-US" sz="1200"/>
              <a:t>Edit User</a:t>
            </a:r>
          </a:p>
          <a:p>
            <a:pPr lvl="2">
              <a:lnSpc>
                <a:spcPct val="110000"/>
              </a:lnSpc>
              <a:buFont typeface="Wingdings" panose="020B0604020202020204" pitchFamily="34" charset="0"/>
              <a:buChar char="§"/>
            </a:pPr>
            <a:r>
              <a:rPr lang="en-US" sz="1200"/>
              <a:t>The user's information can be updated. The user's name, password, active status, and role may all be updated. If an admin user want to give another user admin permissions, this is where the admin role can be assigned.</a:t>
            </a:r>
          </a:p>
          <a:p>
            <a:pPr lvl="1">
              <a:lnSpc>
                <a:spcPct val="110000"/>
              </a:lnSpc>
              <a:buFont typeface="Courier New" panose="020B0604020202020204" pitchFamily="34" charset="0"/>
              <a:buChar char="o"/>
            </a:pPr>
            <a:r>
              <a:rPr lang="en-US" sz="1200"/>
              <a:t>Delete User</a:t>
            </a:r>
          </a:p>
          <a:p>
            <a:pPr lvl="2">
              <a:lnSpc>
                <a:spcPct val="110000"/>
              </a:lnSpc>
              <a:buFont typeface="Wingdings" panose="020B0604020202020204" pitchFamily="34" charset="0"/>
              <a:buChar char="§"/>
            </a:pPr>
            <a:r>
              <a:rPr lang="en-US" sz="1200"/>
              <a:t>The delete user option allows and admin to delete any user and their associated blogs. Note when an admin is deleting a user, the admin may delete all the user's blogs but does not have to.</a:t>
            </a:r>
          </a:p>
          <a:p>
            <a:pPr lvl="1">
              <a:lnSpc>
                <a:spcPct val="110000"/>
              </a:lnSpc>
              <a:buFont typeface="Courier New" panose="020B0604020202020204" pitchFamily="34" charset="0"/>
              <a:buChar char="o"/>
            </a:pPr>
            <a:r>
              <a:rPr lang="en-US" sz="1200"/>
              <a:t>View Alphabet Book Counts</a:t>
            </a:r>
          </a:p>
          <a:p>
            <a:pPr lvl="2">
              <a:lnSpc>
                <a:spcPct val="110000"/>
              </a:lnSpc>
              <a:buFont typeface="Wingdings" panose="020B0604020202020204" pitchFamily="34" charset="0"/>
              <a:buChar char="§"/>
            </a:pPr>
            <a:r>
              <a:rPr lang="en-US" sz="1200"/>
              <a:t>This option allows the admin to view the alphabet book counts of a specific user. The table shows which 26 letters are completed and which ones are not.</a:t>
            </a:r>
          </a:p>
        </p:txBody>
      </p:sp>
      <p:pic>
        <p:nvPicPr>
          <p:cNvPr id="7" name="Picture 6" descr="A screenshot of a computer&#10;&#10;Description automatically generated">
            <a:extLst>
              <a:ext uri="{FF2B5EF4-FFF2-40B4-BE49-F238E27FC236}">
                <a16:creationId xmlns:a16="http://schemas.microsoft.com/office/drawing/2014/main" id="{BD558150-B8AC-A52C-B05B-71D4F7494E40}"/>
              </a:ext>
            </a:extLst>
          </p:cNvPr>
          <p:cNvPicPr>
            <a:picLocks noChangeAspect="1"/>
          </p:cNvPicPr>
          <p:nvPr/>
        </p:nvPicPr>
        <p:blipFill>
          <a:blip r:embed="rId2"/>
          <a:stretch>
            <a:fillRect/>
          </a:stretch>
        </p:blipFill>
        <p:spPr>
          <a:xfrm>
            <a:off x="6172200" y="1828437"/>
            <a:ext cx="5181600" cy="3562349"/>
          </a:xfrm>
          <a:prstGeom prst="rect">
            <a:avLst/>
          </a:prstGeom>
          <a:noFill/>
        </p:spPr>
      </p:pic>
      <p:sp>
        <p:nvSpPr>
          <p:cNvPr id="4" name="Date Placeholder 3">
            <a:extLst>
              <a:ext uri="{FF2B5EF4-FFF2-40B4-BE49-F238E27FC236}">
                <a16:creationId xmlns:a16="http://schemas.microsoft.com/office/drawing/2014/main" id="{14F6180C-CB4B-D0D0-B9FE-314130936096}"/>
              </a:ext>
            </a:extLst>
          </p:cNvPr>
          <p:cNvSpPr>
            <a:spLocks noGrp="1"/>
          </p:cNvSpPr>
          <p:nvPr>
            <p:ph type="dt" sz="half" idx="10"/>
          </p:nvPr>
        </p:nvSpPr>
        <p:spPr>
          <a:xfrm>
            <a:off x="137160" y="6453002"/>
            <a:ext cx="3494314" cy="365125"/>
          </a:xfrm>
        </p:spPr>
        <p:txBody>
          <a:bodyPr anchor="ctr">
            <a:normAutofit/>
          </a:bodyPr>
          <a:lstStyle/>
          <a:p>
            <a:pPr>
              <a:spcAft>
                <a:spcPts val="600"/>
              </a:spcAft>
            </a:pPr>
            <a:fld id="{7CCC5948-634E-45AF-82C4-2ED39B67A947}" type="datetime1">
              <a:rPr lang="en-US"/>
              <a:pPr>
                <a:spcAft>
                  <a:spcPts val="600"/>
                </a:spcAft>
              </a:pPr>
              <a:t>1/13/25</a:t>
            </a:fld>
            <a:endParaRPr lang="en-US"/>
          </a:p>
        </p:txBody>
      </p:sp>
      <p:sp>
        <p:nvSpPr>
          <p:cNvPr id="5" name="Footer Placeholder 4">
            <a:extLst>
              <a:ext uri="{FF2B5EF4-FFF2-40B4-BE49-F238E27FC236}">
                <a16:creationId xmlns:a16="http://schemas.microsoft.com/office/drawing/2014/main" id="{E3D04D60-B628-3169-81B1-6890040B81FA}"/>
              </a:ext>
            </a:extLst>
          </p:cNvPr>
          <p:cNvSpPr>
            <a:spLocks noGrp="1"/>
          </p:cNvSpPr>
          <p:nvPr>
            <p:ph type="ftr" sz="quarter" idx="11"/>
          </p:nvPr>
        </p:nvSpPr>
        <p:spPr>
          <a:xfrm>
            <a:off x="8876521" y="6453002"/>
            <a:ext cx="2805405" cy="365125"/>
          </a:xfrm>
        </p:spPr>
        <p:txBody>
          <a:bodyPr anchor="ctr">
            <a:normAutofit/>
          </a:bodyPr>
          <a:lstStyle/>
          <a:p>
            <a:pPr>
              <a:lnSpc>
                <a:spcPct val="90000"/>
              </a:lnSpc>
              <a:spcAft>
                <a:spcPts val="600"/>
              </a:spcAft>
            </a:pPr>
            <a:r>
              <a:rPr lang="en-US" sz="700"/>
              <a:t>
              </a:t>
            </a:r>
          </a:p>
        </p:txBody>
      </p:sp>
      <p:sp>
        <p:nvSpPr>
          <p:cNvPr id="6" name="Slide Number Placeholder 5">
            <a:extLst>
              <a:ext uri="{FF2B5EF4-FFF2-40B4-BE49-F238E27FC236}">
                <a16:creationId xmlns:a16="http://schemas.microsoft.com/office/drawing/2014/main" id="{DF059703-BB3C-2A4F-3718-49AE0B10512F}"/>
              </a:ext>
            </a:extLst>
          </p:cNvPr>
          <p:cNvSpPr>
            <a:spLocks noGrp="1"/>
          </p:cNvSpPr>
          <p:nvPr>
            <p:ph type="sldNum" sz="quarter" idx="12"/>
          </p:nvPr>
        </p:nvSpPr>
        <p:spPr>
          <a:xfrm>
            <a:off x="11632162" y="6453002"/>
            <a:ext cx="429207" cy="365125"/>
          </a:xfrm>
        </p:spPr>
        <p:txBody>
          <a:bodyPr anchor="ctr">
            <a:normAutofit/>
          </a:bodyPr>
          <a:lstStyle/>
          <a:p>
            <a:pPr>
              <a:spcAft>
                <a:spcPts val="600"/>
              </a:spcAft>
            </a:pPr>
            <a:fld id="{CC057153-B650-4DEB-B370-79DDCFDCE934}" type="slidenum">
              <a:rPr lang="en-US" dirty="0"/>
              <a:pPr>
                <a:spcAft>
                  <a:spcPts val="600"/>
                </a:spcAft>
              </a:pPr>
              <a:t>50</a:t>
            </a:fld>
            <a:endParaRPr lang="en-US"/>
          </a:p>
        </p:txBody>
      </p:sp>
    </p:spTree>
    <p:extLst>
      <p:ext uri="{BB962C8B-B14F-4D97-AF65-F5344CB8AC3E}">
        <p14:creationId xmlns:p14="http://schemas.microsoft.com/office/powerpoint/2010/main" val="2182075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3D74-6BCF-860B-1EC5-405A65D9F42E}"/>
              </a:ext>
            </a:extLst>
          </p:cNvPr>
          <p:cNvSpPr>
            <a:spLocks noGrp="1"/>
          </p:cNvSpPr>
          <p:nvPr>
            <p:ph type="title"/>
          </p:nvPr>
        </p:nvSpPr>
        <p:spPr>
          <a:xfrm>
            <a:off x="612648" y="548640"/>
            <a:ext cx="10741152" cy="1132258"/>
          </a:xfrm>
        </p:spPr>
        <p:txBody>
          <a:bodyPr anchor="t">
            <a:normAutofit/>
          </a:bodyPr>
          <a:lstStyle/>
          <a:p>
            <a:r>
              <a:rPr lang="en-US"/>
              <a:t>Admin Page Options - Blogs</a:t>
            </a:r>
            <a:endParaRPr lang="en-US" b="0"/>
          </a:p>
          <a:p>
            <a:endParaRPr lang="en-US"/>
          </a:p>
        </p:txBody>
      </p:sp>
      <p:pic>
        <p:nvPicPr>
          <p:cNvPr id="8" name="Content Placeholder 7" descr="A screenshot of a computer&#10;&#10;Description automatically generated">
            <a:extLst>
              <a:ext uri="{FF2B5EF4-FFF2-40B4-BE49-F238E27FC236}">
                <a16:creationId xmlns:a16="http://schemas.microsoft.com/office/drawing/2014/main" id="{97E0A8E8-3565-E35B-A583-AC2CE7ACFF6B}"/>
              </a:ext>
            </a:extLst>
          </p:cNvPr>
          <p:cNvPicPr>
            <a:picLocks noGrp="1" noChangeAspect="1"/>
          </p:cNvPicPr>
          <p:nvPr>
            <p:ph sz="half" idx="1"/>
          </p:nvPr>
        </p:nvPicPr>
        <p:blipFill>
          <a:blip r:embed="rId2"/>
          <a:srcRect l="663" r="2289" b="3"/>
          <a:stretch/>
        </p:blipFill>
        <p:spPr>
          <a:xfrm>
            <a:off x="612648" y="1825625"/>
            <a:ext cx="5181600" cy="4351338"/>
          </a:xfrm>
          <a:noFill/>
        </p:spPr>
      </p:pic>
      <p:sp>
        <p:nvSpPr>
          <p:cNvPr id="3" name="Content Placeholder 2">
            <a:extLst>
              <a:ext uri="{FF2B5EF4-FFF2-40B4-BE49-F238E27FC236}">
                <a16:creationId xmlns:a16="http://schemas.microsoft.com/office/drawing/2014/main" id="{E7842E6C-607F-E97B-C39C-4C36ED2F08D7}"/>
              </a:ext>
            </a:extLst>
          </p:cNvPr>
          <p:cNvSpPr>
            <a:spLocks noGrp="1"/>
          </p:cNvSpPr>
          <p:nvPr>
            <p:ph sz="half" idx="2"/>
          </p:nvPr>
        </p:nvSpPr>
        <p:spPr>
          <a:xfrm>
            <a:off x="6172200" y="1825625"/>
            <a:ext cx="5181600" cy="4351338"/>
          </a:xfrm>
        </p:spPr>
        <p:txBody>
          <a:bodyPr vert="horz" lIns="91440" tIns="45720" rIns="91440" bIns="45720" rtlCol="0">
            <a:normAutofit/>
          </a:bodyPr>
          <a:lstStyle/>
          <a:p>
            <a:pPr>
              <a:lnSpc>
                <a:spcPct val="110000"/>
              </a:lnSpc>
            </a:pPr>
            <a:r>
              <a:rPr lang="en-US" sz="1700"/>
              <a:t>The blogs table shows all the created blogs on the application.</a:t>
            </a:r>
          </a:p>
          <a:p>
            <a:pPr>
              <a:lnSpc>
                <a:spcPct val="110000"/>
              </a:lnSpc>
            </a:pPr>
            <a:r>
              <a:rPr lang="en-US" sz="1700"/>
              <a:t>By selecting a blog, an admin has the following options:</a:t>
            </a:r>
          </a:p>
          <a:p>
            <a:pPr lvl="1">
              <a:lnSpc>
                <a:spcPct val="110000"/>
              </a:lnSpc>
              <a:buFont typeface="Courier New" panose="020B0604020202020204" pitchFamily="34" charset="0"/>
              <a:buChar char="o"/>
            </a:pPr>
            <a:r>
              <a:rPr lang="en-US" sz="1700"/>
              <a:t>Edit Blog</a:t>
            </a:r>
          </a:p>
          <a:p>
            <a:pPr lvl="2">
              <a:lnSpc>
                <a:spcPct val="110000"/>
              </a:lnSpc>
              <a:buFont typeface="Wingdings" panose="020B0604020202020204" pitchFamily="34" charset="0"/>
              <a:buChar char="§"/>
            </a:pPr>
            <a:r>
              <a:rPr lang="en-US" sz="1700"/>
              <a:t>An admin may update blog titles, blog descriptions, event/creation/modification dates, and whether the blog is private or public.</a:t>
            </a:r>
          </a:p>
          <a:p>
            <a:pPr lvl="1">
              <a:lnSpc>
                <a:spcPct val="110000"/>
              </a:lnSpc>
              <a:buFont typeface="Courier New" panose="020B0604020202020204" pitchFamily="34" charset="0"/>
              <a:buChar char="o"/>
            </a:pPr>
            <a:r>
              <a:rPr lang="en-US" sz="1700"/>
              <a:t>Delete Blog</a:t>
            </a:r>
          </a:p>
          <a:p>
            <a:pPr lvl="2">
              <a:lnSpc>
                <a:spcPct val="110000"/>
              </a:lnSpc>
              <a:buFont typeface="Wingdings" panose="020B0604020202020204" pitchFamily="34" charset="0"/>
              <a:buChar char="§"/>
            </a:pPr>
            <a:r>
              <a:rPr lang="en-US" sz="1700"/>
              <a:t>An admin may delete any blog they find to be inappropriate.</a:t>
            </a:r>
          </a:p>
        </p:txBody>
      </p:sp>
      <p:sp>
        <p:nvSpPr>
          <p:cNvPr id="5" name="Date Placeholder 4">
            <a:extLst>
              <a:ext uri="{FF2B5EF4-FFF2-40B4-BE49-F238E27FC236}">
                <a16:creationId xmlns:a16="http://schemas.microsoft.com/office/drawing/2014/main" id="{CD2FA188-F27F-4F5D-D833-E987ED056759}"/>
              </a:ext>
            </a:extLst>
          </p:cNvPr>
          <p:cNvSpPr>
            <a:spLocks noGrp="1"/>
          </p:cNvSpPr>
          <p:nvPr>
            <p:ph type="dt" sz="half" idx="10"/>
          </p:nvPr>
        </p:nvSpPr>
        <p:spPr>
          <a:xfrm>
            <a:off x="137160" y="6453002"/>
            <a:ext cx="3494314" cy="365125"/>
          </a:xfrm>
        </p:spPr>
        <p:txBody>
          <a:bodyPr anchor="ctr">
            <a:normAutofit/>
          </a:bodyPr>
          <a:lstStyle/>
          <a:p>
            <a:pPr>
              <a:spcAft>
                <a:spcPts val="600"/>
              </a:spcAft>
            </a:pPr>
            <a:fld id="{158ABC92-BBCC-45B3-B9D1-FC3B8ECAD4CD}" type="datetime1">
              <a:rPr lang="en-US"/>
              <a:pPr>
                <a:spcAft>
                  <a:spcPts val="600"/>
                </a:spcAft>
              </a:pPr>
              <a:t>1/13/25</a:t>
            </a:fld>
            <a:endParaRPr lang="en-US"/>
          </a:p>
        </p:txBody>
      </p:sp>
      <p:sp>
        <p:nvSpPr>
          <p:cNvPr id="6" name="Footer Placeholder 5">
            <a:extLst>
              <a:ext uri="{FF2B5EF4-FFF2-40B4-BE49-F238E27FC236}">
                <a16:creationId xmlns:a16="http://schemas.microsoft.com/office/drawing/2014/main" id="{80BCF46D-ED6D-C0A0-CE84-D80AABC482E3}"/>
              </a:ext>
            </a:extLst>
          </p:cNvPr>
          <p:cNvSpPr>
            <a:spLocks noGrp="1"/>
          </p:cNvSpPr>
          <p:nvPr>
            <p:ph type="ftr" sz="quarter" idx="11"/>
          </p:nvPr>
        </p:nvSpPr>
        <p:spPr>
          <a:xfrm>
            <a:off x="8876521" y="6453002"/>
            <a:ext cx="2805405" cy="365125"/>
          </a:xfrm>
        </p:spPr>
        <p:txBody>
          <a:bodyPr anchor="ctr">
            <a:normAutofit/>
          </a:bodyPr>
          <a:lstStyle/>
          <a:p>
            <a:pPr>
              <a:lnSpc>
                <a:spcPct val="90000"/>
              </a:lnSpc>
              <a:spcAft>
                <a:spcPts val="600"/>
              </a:spcAft>
            </a:pPr>
            <a:r>
              <a:rPr lang="en-US" sz="700"/>
              <a:t>
              </a:t>
            </a:r>
          </a:p>
        </p:txBody>
      </p:sp>
      <p:sp>
        <p:nvSpPr>
          <p:cNvPr id="7" name="Slide Number Placeholder 6">
            <a:extLst>
              <a:ext uri="{FF2B5EF4-FFF2-40B4-BE49-F238E27FC236}">
                <a16:creationId xmlns:a16="http://schemas.microsoft.com/office/drawing/2014/main" id="{3915C104-4D0B-EDF3-A3D0-F13480DB57E8}"/>
              </a:ext>
            </a:extLst>
          </p:cNvPr>
          <p:cNvSpPr>
            <a:spLocks noGrp="1"/>
          </p:cNvSpPr>
          <p:nvPr>
            <p:ph type="sldNum" sz="quarter" idx="12"/>
          </p:nvPr>
        </p:nvSpPr>
        <p:spPr>
          <a:xfrm>
            <a:off x="11632162" y="6453002"/>
            <a:ext cx="429207" cy="365125"/>
          </a:xfrm>
        </p:spPr>
        <p:txBody>
          <a:bodyPr anchor="ctr">
            <a:normAutofit/>
          </a:bodyPr>
          <a:lstStyle/>
          <a:p>
            <a:pPr>
              <a:spcAft>
                <a:spcPts val="600"/>
              </a:spcAft>
            </a:pPr>
            <a:fld id="{CC057153-B650-4DEB-B370-79DDCFDCE934}" type="slidenum">
              <a:rPr lang="en-US" dirty="0"/>
              <a:pPr>
                <a:spcAft>
                  <a:spcPts val="600"/>
                </a:spcAft>
              </a:pPr>
              <a:t>51</a:t>
            </a:fld>
            <a:endParaRPr lang="en-US"/>
          </a:p>
        </p:txBody>
      </p:sp>
    </p:spTree>
    <p:extLst>
      <p:ext uri="{BB962C8B-B14F-4D97-AF65-F5344CB8AC3E}">
        <p14:creationId xmlns:p14="http://schemas.microsoft.com/office/powerpoint/2010/main" val="2710794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1882096"/>
            <a:ext cx="8528692" cy="2792069"/>
          </a:xfrm>
        </p:spPr>
        <p:txBody>
          <a:bodyPr>
            <a:normAutofit/>
          </a:bodyPr>
          <a:lstStyle/>
          <a:p>
            <a:r>
              <a:rPr lang="en-US" sz="7200">
                <a:solidFill>
                  <a:srgbClr val="000000"/>
                </a:solidFill>
                <a:ea typeface="+mj-lt"/>
                <a:cs typeface="+mj-lt"/>
              </a:rPr>
              <a:t>Admin Dashboard</a:t>
            </a:r>
            <a:endParaRPr lang="en-US" sz="7200"/>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52</a:t>
            </a:fld>
            <a:endParaRPr lang="en-US"/>
          </a:p>
        </p:txBody>
      </p:sp>
    </p:spTree>
    <p:extLst>
      <p:ext uri="{BB962C8B-B14F-4D97-AF65-F5344CB8AC3E}">
        <p14:creationId xmlns:p14="http://schemas.microsoft.com/office/powerpoint/2010/main" val="2155820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FBA8-8327-557F-9A2A-09CC9002C681}"/>
              </a:ext>
            </a:extLst>
          </p:cNvPr>
          <p:cNvSpPr>
            <a:spLocks noGrp="1"/>
          </p:cNvSpPr>
          <p:nvPr>
            <p:ph type="title"/>
          </p:nvPr>
        </p:nvSpPr>
        <p:spPr>
          <a:xfrm>
            <a:off x="251701" y="548640"/>
            <a:ext cx="12031204" cy="1145626"/>
          </a:xfrm>
        </p:spPr>
        <p:txBody>
          <a:bodyPr/>
          <a:lstStyle/>
          <a:p>
            <a:r>
              <a:rPr lang="en-US" sz="3200"/>
              <a:t>Admin Dashboard – Alphabet Book Counts &amp; Site Totals</a:t>
            </a:r>
          </a:p>
        </p:txBody>
      </p:sp>
      <p:sp>
        <p:nvSpPr>
          <p:cNvPr id="3" name="Content Placeholder 2">
            <a:extLst>
              <a:ext uri="{FF2B5EF4-FFF2-40B4-BE49-F238E27FC236}">
                <a16:creationId xmlns:a16="http://schemas.microsoft.com/office/drawing/2014/main" id="{5C533934-2680-09EE-B1B5-6EE1A55F14F8}"/>
              </a:ext>
            </a:extLst>
          </p:cNvPr>
          <p:cNvSpPr>
            <a:spLocks noGrp="1"/>
          </p:cNvSpPr>
          <p:nvPr>
            <p:ph sz="half" idx="1"/>
          </p:nvPr>
        </p:nvSpPr>
        <p:spPr/>
        <p:txBody>
          <a:bodyPr vert="horz" lIns="91440" tIns="45720" rIns="91440" bIns="45720" rtlCol="0" anchor="t">
            <a:normAutofit/>
          </a:bodyPr>
          <a:lstStyle/>
          <a:p>
            <a:r>
              <a:rPr lang="en-US"/>
              <a:t>The Alphabet Book Counts table displays the completed and pending alphabet book counts of every user of the application.</a:t>
            </a:r>
          </a:p>
          <a:p>
            <a:r>
              <a:rPr lang="en-US"/>
              <a:t>The Site Totals table displays the total number of blog entries on the site as well as the number of users.</a:t>
            </a:r>
          </a:p>
        </p:txBody>
      </p:sp>
      <p:sp>
        <p:nvSpPr>
          <p:cNvPr id="5" name="Date Placeholder 4">
            <a:extLst>
              <a:ext uri="{FF2B5EF4-FFF2-40B4-BE49-F238E27FC236}">
                <a16:creationId xmlns:a16="http://schemas.microsoft.com/office/drawing/2014/main" id="{179D7AAF-8E0B-4D19-E474-400C4F5B73D4}"/>
              </a:ext>
            </a:extLst>
          </p:cNvPr>
          <p:cNvSpPr>
            <a:spLocks noGrp="1"/>
          </p:cNvSpPr>
          <p:nvPr>
            <p:ph type="dt" sz="half" idx="10"/>
          </p:nvPr>
        </p:nvSpPr>
        <p:spPr/>
        <p:txBody>
          <a:bodyPr/>
          <a:lstStyle/>
          <a:p>
            <a:fld id="{6F3F00FF-D052-4190-B988-76047B5B7521}" type="datetime1">
              <a:rPr lang="en-US"/>
              <a:t>1/13/25</a:t>
            </a:fld>
            <a:endParaRPr lang="en-US"/>
          </a:p>
        </p:txBody>
      </p:sp>
      <p:sp>
        <p:nvSpPr>
          <p:cNvPr id="6" name="Footer Placeholder 5">
            <a:extLst>
              <a:ext uri="{FF2B5EF4-FFF2-40B4-BE49-F238E27FC236}">
                <a16:creationId xmlns:a16="http://schemas.microsoft.com/office/drawing/2014/main" id="{3A45CB72-4D9E-E2A5-298A-0DF49B2DBF5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02A69E23-5ECF-5CEE-1EEC-67F99E95A852}"/>
              </a:ext>
            </a:extLst>
          </p:cNvPr>
          <p:cNvSpPr>
            <a:spLocks noGrp="1"/>
          </p:cNvSpPr>
          <p:nvPr>
            <p:ph type="sldNum" sz="quarter" idx="12"/>
          </p:nvPr>
        </p:nvSpPr>
        <p:spPr/>
        <p:txBody>
          <a:bodyPr/>
          <a:lstStyle/>
          <a:p>
            <a:fld id="{CC057153-B650-4DEB-B370-79DDCFDCE934}" type="slidenum">
              <a:rPr lang="en-US" dirty="0"/>
              <a:t>53</a:t>
            </a:fld>
            <a:endParaRPr lang="en-US"/>
          </a:p>
        </p:txBody>
      </p:sp>
      <p:pic>
        <p:nvPicPr>
          <p:cNvPr id="11" name="Content Placeholder 10" descr="A screenshot of a computer&#10;&#10;Description automatically generated">
            <a:extLst>
              <a:ext uri="{FF2B5EF4-FFF2-40B4-BE49-F238E27FC236}">
                <a16:creationId xmlns:a16="http://schemas.microsoft.com/office/drawing/2014/main" id="{447ACD52-3A05-30D6-A530-F55A00496E0C}"/>
              </a:ext>
            </a:extLst>
          </p:cNvPr>
          <p:cNvPicPr>
            <a:picLocks noGrp="1" noChangeAspect="1"/>
          </p:cNvPicPr>
          <p:nvPr>
            <p:ph sz="half" idx="2"/>
          </p:nvPr>
        </p:nvPicPr>
        <p:blipFill>
          <a:blip r:embed="rId2"/>
          <a:stretch>
            <a:fillRect/>
          </a:stretch>
        </p:blipFill>
        <p:spPr>
          <a:xfrm>
            <a:off x="6069676" y="1943894"/>
            <a:ext cx="5386647" cy="4114800"/>
          </a:xfrm>
        </p:spPr>
      </p:pic>
    </p:spTree>
    <p:extLst>
      <p:ext uri="{BB962C8B-B14F-4D97-AF65-F5344CB8AC3E}">
        <p14:creationId xmlns:p14="http://schemas.microsoft.com/office/powerpoint/2010/main" val="400435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8B47-5986-533F-4E2E-AFB9F11D8158}"/>
              </a:ext>
            </a:extLst>
          </p:cNvPr>
          <p:cNvSpPr>
            <a:spLocks noGrp="1"/>
          </p:cNvSpPr>
          <p:nvPr>
            <p:ph type="ctrTitle"/>
          </p:nvPr>
        </p:nvSpPr>
        <p:spPr>
          <a:xfrm>
            <a:off x="1832655" y="2222991"/>
            <a:ext cx="8528692" cy="2792069"/>
          </a:xfrm>
        </p:spPr>
        <p:txBody>
          <a:bodyPr>
            <a:normAutofit/>
          </a:bodyPr>
          <a:lstStyle/>
          <a:p>
            <a:r>
              <a:rPr lang="en-US" sz="7200">
                <a:solidFill>
                  <a:srgbClr val="000000"/>
                </a:solidFill>
                <a:ea typeface="+mj-lt"/>
                <a:cs typeface="+mj-lt"/>
              </a:rPr>
              <a:t>Demo – Try the Application!</a:t>
            </a:r>
            <a:endParaRPr lang="en-US"/>
          </a:p>
          <a:p>
            <a:endParaRPr lang="en-US" sz="4800"/>
          </a:p>
        </p:txBody>
      </p:sp>
      <p:sp>
        <p:nvSpPr>
          <p:cNvPr id="4" name="Date Placeholder 3">
            <a:extLst>
              <a:ext uri="{FF2B5EF4-FFF2-40B4-BE49-F238E27FC236}">
                <a16:creationId xmlns:a16="http://schemas.microsoft.com/office/drawing/2014/main" id="{264C1BBF-50D7-BBCE-0DCC-F020E544DEEC}"/>
              </a:ext>
            </a:extLst>
          </p:cNvPr>
          <p:cNvSpPr>
            <a:spLocks noGrp="1"/>
          </p:cNvSpPr>
          <p:nvPr>
            <p:ph type="dt" sz="half" idx="10"/>
          </p:nvPr>
        </p:nvSpPr>
        <p:spPr/>
        <p:txBody>
          <a:bodyPr/>
          <a:lstStyle/>
          <a:p>
            <a:fld id="{0D382F00-D676-4C63-A8FB-3095CEDB01F6}" type="datetime1">
              <a:t>1/13/25</a:t>
            </a:fld>
            <a:endParaRPr lang="en-US"/>
          </a:p>
        </p:txBody>
      </p:sp>
      <p:sp>
        <p:nvSpPr>
          <p:cNvPr id="5" name="Footer Placeholder 4">
            <a:extLst>
              <a:ext uri="{FF2B5EF4-FFF2-40B4-BE49-F238E27FC236}">
                <a16:creationId xmlns:a16="http://schemas.microsoft.com/office/drawing/2014/main" id="{94FD894C-0C73-82A3-F80A-6D47C9FE666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A3F6D93-275C-EE87-13E0-C175A4CE1F88}"/>
              </a:ext>
            </a:extLst>
          </p:cNvPr>
          <p:cNvSpPr>
            <a:spLocks noGrp="1"/>
          </p:cNvSpPr>
          <p:nvPr>
            <p:ph type="sldNum" sz="quarter" idx="12"/>
          </p:nvPr>
        </p:nvSpPr>
        <p:spPr/>
        <p:txBody>
          <a:bodyPr/>
          <a:lstStyle/>
          <a:p>
            <a:fld id="{CC057153-B650-4DEB-B370-79DDCFDCE934}" type="slidenum">
              <a:rPr lang="en-US" dirty="0"/>
              <a:t>54</a:t>
            </a:fld>
            <a:endParaRPr lang="en-US"/>
          </a:p>
        </p:txBody>
      </p:sp>
    </p:spTree>
    <p:extLst>
      <p:ext uri="{BB962C8B-B14F-4D97-AF65-F5344CB8AC3E}">
        <p14:creationId xmlns:p14="http://schemas.microsoft.com/office/powerpoint/2010/main" val="776179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AFCA-2695-B4CE-AF69-FEDCA48717B0}"/>
              </a:ext>
            </a:extLst>
          </p:cNvPr>
          <p:cNvSpPr>
            <a:spLocks noGrp="1"/>
          </p:cNvSpPr>
          <p:nvPr>
            <p:ph type="title"/>
          </p:nvPr>
        </p:nvSpPr>
        <p:spPr/>
        <p:txBody>
          <a:bodyPr/>
          <a:lstStyle/>
          <a:p>
            <a:r>
              <a:rPr lang="en-US"/>
              <a:t>Demo</a:t>
            </a:r>
          </a:p>
        </p:txBody>
      </p:sp>
      <p:sp>
        <p:nvSpPr>
          <p:cNvPr id="3" name="Content Placeholder 2">
            <a:extLst>
              <a:ext uri="{FF2B5EF4-FFF2-40B4-BE49-F238E27FC236}">
                <a16:creationId xmlns:a16="http://schemas.microsoft.com/office/drawing/2014/main" id="{96A9A352-2315-6839-73F4-5A9FB8342DD7}"/>
              </a:ext>
            </a:extLst>
          </p:cNvPr>
          <p:cNvSpPr>
            <a:spLocks noGrp="1"/>
          </p:cNvSpPr>
          <p:nvPr>
            <p:ph idx="1"/>
          </p:nvPr>
        </p:nvSpPr>
        <p:spPr>
          <a:xfrm>
            <a:off x="612647" y="1274000"/>
            <a:ext cx="10653579" cy="5177790"/>
          </a:xfrm>
        </p:spPr>
        <p:txBody>
          <a:bodyPr vert="horz" lIns="91440" tIns="45720" rIns="91440" bIns="45720" rtlCol="0" anchor="t">
            <a:normAutofit fontScale="70000" lnSpcReduction="20000"/>
          </a:bodyPr>
          <a:lstStyle/>
          <a:p>
            <a:pPr marL="457200" indent="-457200">
              <a:buAutoNum type="arabicParenR"/>
            </a:pPr>
            <a:r>
              <a:rPr lang="en-US"/>
              <a:t>Register User Account with new email, name, and password.</a:t>
            </a:r>
          </a:p>
          <a:p>
            <a:pPr marL="457200" indent="-457200">
              <a:buAutoNum type="arabicParenR"/>
            </a:pPr>
            <a:r>
              <a:rPr lang="en-US"/>
              <a:t>Go to settings and update user's profile photo.</a:t>
            </a:r>
          </a:p>
          <a:p>
            <a:pPr marL="457200" indent="-457200">
              <a:buAutoNum type="arabicParenR"/>
            </a:pPr>
            <a:r>
              <a:rPr lang="en-US"/>
              <a:t>Navigate to Home Page to view public blogs and sort and view options .</a:t>
            </a:r>
          </a:p>
          <a:p>
            <a:pPr marL="685800" lvl="1">
              <a:buFont typeface="Courier New" panose="020B0604020202020204" pitchFamily="34" charset="0"/>
              <a:buChar char="o"/>
            </a:pPr>
            <a:r>
              <a:rPr lang="en-US"/>
              <a:t>Traditional and Photo Only Views</a:t>
            </a:r>
          </a:p>
          <a:p>
            <a:pPr marL="457200" indent="-457200">
              <a:buAutoNum type="arabicParenR"/>
            </a:pPr>
            <a:r>
              <a:rPr lang="en-US"/>
              <a:t>In Home Page, click on user's email to view their created blogs.</a:t>
            </a:r>
          </a:p>
          <a:p>
            <a:pPr marL="457200" indent="-457200">
              <a:buAutoNum type="arabicParenR"/>
            </a:pPr>
            <a:r>
              <a:rPr lang="en-US"/>
              <a:t>Navigate to My Blogs Page, create a new public blog with multiple photos.</a:t>
            </a:r>
          </a:p>
          <a:p>
            <a:pPr marL="457200" indent="-457200">
              <a:buAutoNum type="arabicParenR"/>
            </a:pPr>
            <a:r>
              <a:rPr lang="en-US"/>
              <a:t>In My Blogs, try print blog option and edit option.</a:t>
            </a:r>
          </a:p>
          <a:p>
            <a:pPr marL="457200" indent="-457200">
              <a:buAutoNum type="arabicParenR"/>
            </a:pPr>
            <a:r>
              <a:rPr lang="en-US"/>
              <a:t>Navigate to Alphabet Book Page, create new Alphabet Book. Add newly created blog into the book and save.</a:t>
            </a:r>
          </a:p>
          <a:p>
            <a:pPr marL="457200" indent="-457200">
              <a:buAutoNum type="arabicParenR"/>
            </a:pPr>
            <a:r>
              <a:rPr lang="en-US"/>
              <a:t>Print newly created Alphabet Book.</a:t>
            </a:r>
          </a:p>
          <a:p>
            <a:pPr marL="0" indent="0">
              <a:buNone/>
            </a:pPr>
            <a:r>
              <a:rPr lang="en-US" sz="1900">
                <a:ea typeface="+mn-lt"/>
                <a:cs typeface="+mn-lt"/>
              </a:rPr>
              <a:t>-----------------------------------------</a:t>
            </a:r>
            <a:r>
              <a:rPr lang="en-US"/>
              <a:t> Admin Demo Use Only -----------------------------------------</a:t>
            </a:r>
          </a:p>
          <a:p>
            <a:pPr marL="457200" indent="-457200">
              <a:buAutoNum type="arabicParenR"/>
            </a:pPr>
            <a:r>
              <a:rPr lang="en-US"/>
              <a:t>Login to admin account, navigate to Administration Page.</a:t>
            </a:r>
          </a:p>
          <a:p>
            <a:pPr marL="457200" indent="-457200">
              <a:buAutoNum type="arabicParenR"/>
            </a:pPr>
            <a:r>
              <a:rPr lang="en-US"/>
              <a:t>In Users table, edit the newly created account name and view their alphabet counts.</a:t>
            </a:r>
          </a:p>
          <a:p>
            <a:pPr marL="457200" indent="-457200">
              <a:buAutoNum type="arabicParenR"/>
            </a:pPr>
            <a:r>
              <a:rPr lang="en-US"/>
              <a:t>In Blogs table, edit the newly created blogs title and description and save.</a:t>
            </a:r>
          </a:p>
          <a:p>
            <a:pPr marL="457200" indent="-457200">
              <a:buAutoNum type="arabicParenR"/>
            </a:pPr>
            <a:r>
              <a:rPr lang="en-US"/>
              <a:t>Display Alphabet Book Counts and Site Totals tables.</a:t>
            </a:r>
          </a:p>
          <a:p>
            <a:pPr marL="457200" indent="-457200">
              <a:buAutoNum type="arabicParenR"/>
            </a:pPr>
            <a:endParaRPr lang="en-US"/>
          </a:p>
          <a:p>
            <a:pPr marL="457200" indent="-457200">
              <a:buAutoNum type="arabicParenR"/>
            </a:pPr>
            <a:endParaRPr lang="en-US"/>
          </a:p>
          <a:p>
            <a:pPr>
              <a:buAutoNum type="arabicParenR"/>
            </a:pPr>
            <a:endParaRPr lang="en-US"/>
          </a:p>
        </p:txBody>
      </p:sp>
      <p:sp>
        <p:nvSpPr>
          <p:cNvPr id="4" name="Date Placeholder 3">
            <a:extLst>
              <a:ext uri="{FF2B5EF4-FFF2-40B4-BE49-F238E27FC236}">
                <a16:creationId xmlns:a16="http://schemas.microsoft.com/office/drawing/2014/main" id="{E9ED24F3-2871-0E85-9737-2AB76790C82A}"/>
              </a:ext>
            </a:extLst>
          </p:cNvPr>
          <p:cNvSpPr>
            <a:spLocks noGrp="1"/>
          </p:cNvSpPr>
          <p:nvPr>
            <p:ph type="dt" sz="half" idx="10"/>
          </p:nvPr>
        </p:nvSpPr>
        <p:spPr/>
        <p:txBody>
          <a:bodyPr/>
          <a:lstStyle/>
          <a:p>
            <a:fld id="{922A3A16-B145-4FB4-B34E-9248F7FB2095}" type="datetime1">
              <a:rPr lang="en-US"/>
              <a:t>1/13/25</a:t>
            </a:fld>
            <a:endParaRPr lang="en-US"/>
          </a:p>
        </p:txBody>
      </p:sp>
      <p:sp>
        <p:nvSpPr>
          <p:cNvPr id="5" name="Footer Placeholder 4">
            <a:extLst>
              <a:ext uri="{FF2B5EF4-FFF2-40B4-BE49-F238E27FC236}">
                <a16:creationId xmlns:a16="http://schemas.microsoft.com/office/drawing/2014/main" id="{2D230D88-9233-5ACC-FBA8-C6ACECA2E936}"/>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7F99EA0B-CEF6-3D75-5A89-2C598E057FE9}"/>
              </a:ext>
            </a:extLst>
          </p:cNvPr>
          <p:cNvSpPr>
            <a:spLocks noGrp="1"/>
          </p:cNvSpPr>
          <p:nvPr>
            <p:ph type="sldNum" sz="quarter" idx="12"/>
          </p:nvPr>
        </p:nvSpPr>
        <p:spPr/>
        <p:txBody>
          <a:bodyPr/>
          <a:lstStyle/>
          <a:p>
            <a:fld id="{CC057153-B650-4DEB-B370-79DDCFDCE934}" type="slidenum">
              <a:rPr lang="en-US" dirty="0"/>
              <a:t>55</a:t>
            </a:fld>
            <a:endParaRPr lang="en-US"/>
          </a:p>
        </p:txBody>
      </p:sp>
    </p:spTree>
    <p:extLst>
      <p:ext uri="{BB962C8B-B14F-4D97-AF65-F5344CB8AC3E}">
        <p14:creationId xmlns:p14="http://schemas.microsoft.com/office/powerpoint/2010/main" val="404181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EAE4-003D-6FF6-EA89-B0C47445C247}"/>
              </a:ext>
            </a:extLst>
          </p:cNvPr>
          <p:cNvSpPr>
            <a:spLocks noGrp="1"/>
          </p:cNvSpPr>
          <p:nvPr>
            <p:ph type="title"/>
          </p:nvPr>
        </p:nvSpPr>
        <p:spPr/>
        <p:txBody>
          <a:bodyPr/>
          <a:lstStyle/>
          <a:p>
            <a:r>
              <a:rPr lang="en-US"/>
              <a:t>Home Page</a:t>
            </a:r>
          </a:p>
        </p:txBody>
      </p:sp>
      <p:sp>
        <p:nvSpPr>
          <p:cNvPr id="3" name="Content Placeholder 2">
            <a:extLst>
              <a:ext uri="{FF2B5EF4-FFF2-40B4-BE49-F238E27FC236}">
                <a16:creationId xmlns:a16="http://schemas.microsoft.com/office/drawing/2014/main" id="{DDE73544-91BE-FCCB-70A2-BB305FA3BE95}"/>
              </a:ext>
            </a:extLst>
          </p:cNvPr>
          <p:cNvSpPr>
            <a:spLocks noGrp="1"/>
          </p:cNvSpPr>
          <p:nvPr>
            <p:ph idx="1"/>
          </p:nvPr>
        </p:nvSpPr>
        <p:spPr/>
        <p:txBody>
          <a:bodyPr vert="horz" lIns="91440" tIns="45720" rIns="91440" bIns="45720" rtlCol="0" anchor="t">
            <a:normAutofit/>
          </a:bodyPr>
          <a:lstStyle/>
          <a:p>
            <a:r>
              <a:rPr lang="en-US"/>
              <a:t>The home page houses multiple blog posts alongside search and sort functionality.</a:t>
            </a:r>
          </a:p>
          <a:p>
            <a:r>
              <a:rPr lang="en-US"/>
              <a:t>Visitors can scroll through all posted blogs that have been marked as "Public" by the creator.</a:t>
            </a:r>
          </a:p>
          <a:p>
            <a:r>
              <a:rPr lang="en-US">
                <a:latin typeface="Neue Haas Grotesk Text Pro"/>
              </a:rPr>
              <a:t>Additionally, visitors ​can choose between "Traditional" and "Photo Only" views, allowing them to enjoy blogs in the way that best fits their preferences.</a:t>
            </a:r>
            <a:endParaRPr lang="en-US"/>
          </a:p>
          <a:p>
            <a:pPr marL="0" indent="0">
              <a:buNone/>
            </a:pPr>
            <a:endParaRPr lang="en-US"/>
          </a:p>
        </p:txBody>
      </p:sp>
      <p:sp>
        <p:nvSpPr>
          <p:cNvPr id="4" name="Date Placeholder 3">
            <a:extLst>
              <a:ext uri="{FF2B5EF4-FFF2-40B4-BE49-F238E27FC236}">
                <a16:creationId xmlns:a16="http://schemas.microsoft.com/office/drawing/2014/main" id="{3D534AF0-0756-263A-CBA4-38411D451620}"/>
              </a:ext>
            </a:extLst>
          </p:cNvPr>
          <p:cNvSpPr>
            <a:spLocks noGrp="1"/>
          </p:cNvSpPr>
          <p:nvPr>
            <p:ph type="dt" sz="half" idx="10"/>
          </p:nvPr>
        </p:nvSpPr>
        <p:spPr/>
        <p:txBody>
          <a:bodyPr/>
          <a:lstStyle/>
          <a:p>
            <a:fld id="{12677A94-0938-4C90-B337-7787DB0FC606}" type="datetime1">
              <a:rPr lang="en-US"/>
              <a:t>1/13/25</a:t>
            </a:fld>
            <a:endParaRPr lang="en-US"/>
          </a:p>
        </p:txBody>
      </p:sp>
      <p:sp>
        <p:nvSpPr>
          <p:cNvPr id="5" name="Footer Placeholder 4">
            <a:extLst>
              <a:ext uri="{FF2B5EF4-FFF2-40B4-BE49-F238E27FC236}">
                <a16:creationId xmlns:a16="http://schemas.microsoft.com/office/drawing/2014/main" id="{0B424B05-6193-4D0A-B822-B1E3FC59BE7F}"/>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34622DD-D67B-3082-9FB6-DBF652664E9A}"/>
              </a:ext>
            </a:extLst>
          </p:cNvPr>
          <p:cNvSpPr>
            <a:spLocks noGrp="1"/>
          </p:cNvSpPr>
          <p:nvPr>
            <p:ph type="sldNum" sz="quarter" idx="12"/>
          </p:nvPr>
        </p:nvSpPr>
        <p:spPr/>
        <p:txBody>
          <a:bodyPr/>
          <a:lstStyle/>
          <a:p>
            <a:fld id="{CC057153-B650-4DEB-B370-79DDCFDCE934}" type="slidenum">
              <a:rPr lang="en-US" dirty="0"/>
              <a:t>6</a:t>
            </a:fld>
            <a:endParaRPr lang="en-US"/>
          </a:p>
        </p:txBody>
      </p:sp>
      <p:pic>
        <p:nvPicPr>
          <p:cNvPr id="7" name="Picture 6" descr="A screenshot of a computer&#10;&#10;Description automatically generated">
            <a:extLst>
              <a:ext uri="{FF2B5EF4-FFF2-40B4-BE49-F238E27FC236}">
                <a16:creationId xmlns:a16="http://schemas.microsoft.com/office/drawing/2014/main" id="{1EDC6B3B-A019-6C0B-AC07-31636A73200C}"/>
              </a:ext>
            </a:extLst>
          </p:cNvPr>
          <p:cNvPicPr>
            <a:picLocks noChangeAspect="1"/>
          </p:cNvPicPr>
          <p:nvPr/>
        </p:nvPicPr>
        <p:blipFill>
          <a:blip r:embed="rId2"/>
          <a:stretch>
            <a:fillRect/>
          </a:stretch>
        </p:blipFill>
        <p:spPr>
          <a:xfrm>
            <a:off x="2895600" y="3999614"/>
            <a:ext cx="5867400" cy="2625229"/>
          </a:xfrm>
          <a:prstGeom prst="rect">
            <a:avLst/>
          </a:prstGeom>
        </p:spPr>
      </p:pic>
    </p:spTree>
    <p:extLst>
      <p:ext uri="{BB962C8B-B14F-4D97-AF65-F5344CB8AC3E}">
        <p14:creationId xmlns:p14="http://schemas.microsoft.com/office/powerpoint/2010/main" val="264129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6E19-EA4D-0107-DE2A-97C69F17CE1D}"/>
              </a:ext>
            </a:extLst>
          </p:cNvPr>
          <p:cNvSpPr>
            <a:spLocks noGrp="1"/>
          </p:cNvSpPr>
          <p:nvPr>
            <p:ph type="title"/>
          </p:nvPr>
        </p:nvSpPr>
        <p:spPr/>
        <p:txBody>
          <a:bodyPr/>
          <a:lstStyle/>
          <a:p>
            <a:r>
              <a:rPr lang="en-US"/>
              <a:t>About Us Page</a:t>
            </a:r>
          </a:p>
        </p:txBody>
      </p:sp>
      <p:sp>
        <p:nvSpPr>
          <p:cNvPr id="3" name="Content Placeholder 2">
            <a:extLst>
              <a:ext uri="{FF2B5EF4-FFF2-40B4-BE49-F238E27FC236}">
                <a16:creationId xmlns:a16="http://schemas.microsoft.com/office/drawing/2014/main" id="{485325F3-1B16-1ACD-520E-65910850F439}"/>
              </a:ext>
            </a:extLst>
          </p:cNvPr>
          <p:cNvSpPr>
            <a:spLocks noGrp="1"/>
          </p:cNvSpPr>
          <p:nvPr>
            <p:ph idx="1"/>
          </p:nvPr>
        </p:nvSpPr>
        <p:spPr/>
        <p:txBody>
          <a:bodyPr vert="horz" lIns="91440" tIns="45720" rIns="91440" bIns="45720" rtlCol="0" anchor="t">
            <a:normAutofit/>
          </a:bodyPr>
          <a:lstStyle/>
          <a:p>
            <a:r>
              <a:rPr lang="en-US"/>
              <a:t>The about us page contains an introduction to the creators of the website and is available to all visitors.</a:t>
            </a:r>
          </a:p>
          <a:p>
            <a:r>
              <a:rPr lang="en-US"/>
              <a:t>Provides Team Insights</a:t>
            </a:r>
          </a:p>
          <a:p>
            <a:pPr lvl="1">
              <a:buFont typeface="Courier New" panose="020B0604020202020204" pitchFamily="34" charset="0"/>
              <a:buChar char="o"/>
            </a:pPr>
            <a:r>
              <a:rPr lang="en-US"/>
              <a:t>Allows all visitors to get to know the diverse skills and unique perspective that each team member brings to the table.</a:t>
            </a:r>
          </a:p>
          <a:p>
            <a:pPr lvl="1">
              <a:buFont typeface="Courier New" panose="020B0604020202020204" pitchFamily="34" charset="0"/>
              <a:buChar char="o"/>
            </a:pPr>
            <a:r>
              <a:rPr lang="en-US"/>
              <a:t>Gives all visitors a change to get to know the individuals behind the project.</a:t>
            </a:r>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DD53DD8D-3288-69BD-DC58-11DE72A4B041}"/>
              </a:ext>
            </a:extLst>
          </p:cNvPr>
          <p:cNvSpPr>
            <a:spLocks noGrp="1"/>
          </p:cNvSpPr>
          <p:nvPr>
            <p:ph type="dt" sz="half" idx="10"/>
          </p:nvPr>
        </p:nvSpPr>
        <p:spPr/>
        <p:txBody>
          <a:bodyPr/>
          <a:lstStyle/>
          <a:p>
            <a:fld id="{EF70B5EF-1EAB-4DBA-B2B7-4C4446860F98}" type="datetime1">
              <a:rPr lang="en-US"/>
              <a:t>1/13/25</a:t>
            </a:fld>
            <a:endParaRPr lang="en-US"/>
          </a:p>
        </p:txBody>
      </p:sp>
      <p:sp>
        <p:nvSpPr>
          <p:cNvPr id="5" name="Footer Placeholder 4">
            <a:extLst>
              <a:ext uri="{FF2B5EF4-FFF2-40B4-BE49-F238E27FC236}">
                <a16:creationId xmlns:a16="http://schemas.microsoft.com/office/drawing/2014/main" id="{A92F958B-788C-0490-5016-B9AB4955051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AED736A-F296-F0F7-2FC4-A78AC1C2A714}"/>
              </a:ext>
            </a:extLst>
          </p:cNvPr>
          <p:cNvSpPr>
            <a:spLocks noGrp="1"/>
          </p:cNvSpPr>
          <p:nvPr>
            <p:ph type="sldNum" sz="quarter" idx="12"/>
          </p:nvPr>
        </p:nvSpPr>
        <p:spPr/>
        <p:txBody>
          <a:bodyPr/>
          <a:lstStyle/>
          <a:p>
            <a:fld id="{CC057153-B650-4DEB-B370-79DDCFDCE934}" type="slidenum">
              <a:rPr lang="en-US" dirty="0"/>
              <a:t>7</a:t>
            </a:fld>
            <a:endParaRPr lang="en-US"/>
          </a:p>
        </p:txBody>
      </p:sp>
      <p:pic>
        <p:nvPicPr>
          <p:cNvPr id="7" name="Picture 6" descr="A person smiling at camera&#10;&#10;Description automatically generated">
            <a:extLst>
              <a:ext uri="{FF2B5EF4-FFF2-40B4-BE49-F238E27FC236}">
                <a16:creationId xmlns:a16="http://schemas.microsoft.com/office/drawing/2014/main" id="{216A320D-ACDA-B9B4-0B52-DC410703CB21}"/>
              </a:ext>
            </a:extLst>
          </p:cNvPr>
          <p:cNvPicPr>
            <a:picLocks noChangeAspect="1"/>
          </p:cNvPicPr>
          <p:nvPr/>
        </p:nvPicPr>
        <p:blipFill>
          <a:blip r:embed="rId2"/>
          <a:stretch>
            <a:fillRect/>
          </a:stretch>
        </p:blipFill>
        <p:spPr>
          <a:xfrm>
            <a:off x="608865" y="4572000"/>
            <a:ext cx="1841157" cy="1741715"/>
          </a:xfrm>
          <a:prstGeom prst="rect">
            <a:avLst/>
          </a:prstGeom>
        </p:spPr>
      </p:pic>
      <p:pic>
        <p:nvPicPr>
          <p:cNvPr id="8" name="Picture 7" descr="A person in a suit&#10;&#10;Description automatically generated">
            <a:extLst>
              <a:ext uri="{FF2B5EF4-FFF2-40B4-BE49-F238E27FC236}">
                <a16:creationId xmlns:a16="http://schemas.microsoft.com/office/drawing/2014/main" id="{29C7288F-B53E-1266-F036-EC3F88AF8C31}"/>
              </a:ext>
            </a:extLst>
          </p:cNvPr>
          <p:cNvPicPr>
            <a:picLocks noChangeAspect="1"/>
          </p:cNvPicPr>
          <p:nvPr/>
        </p:nvPicPr>
        <p:blipFill>
          <a:blip r:embed="rId3"/>
          <a:stretch>
            <a:fillRect/>
          </a:stretch>
        </p:blipFill>
        <p:spPr>
          <a:xfrm>
            <a:off x="2894864" y="4571999"/>
            <a:ext cx="1841158" cy="1741715"/>
          </a:xfrm>
          <a:prstGeom prst="rect">
            <a:avLst/>
          </a:prstGeom>
        </p:spPr>
      </p:pic>
      <p:pic>
        <p:nvPicPr>
          <p:cNvPr id="9" name="Picture 8" descr="A person wearing glasses&#10;&#10;Description automatically generated">
            <a:extLst>
              <a:ext uri="{FF2B5EF4-FFF2-40B4-BE49-F238E27FC236}">
                <a16:creationId xmlns:a16="http://schemas.microsoft.com/office/drawing/2014/main" id="{62AA19EC-4818-3BC9-7F50-70D3CDA6E1F9}"/>
              </a:ext>
            </a:extLst>
          </p:cNvPr>
          <p:cNvPicPr>
            <a:picLocks noChangeAspect="1"/>
          </p:cNvPicPr>
          <p:nvPr/>
        </p:nvPicPr>
        <p:blipFill>
          <a:blip r:embed="rId4"/>
          <a:stretch>
            <a:fillRect/>
          </a:stretch>
        </p:blipFill>
        <p:spPr>
          <a:xfrm>
            <a:off x="5180866" y="4572000"/>
            <a:ext cx="1841158" cy="1741715"/>
          </a:xfrm>
          <a:prstGeom prst="rect">
            <a:avLst/>
          </a:prstGeom>
        </p:spPr>
      </p:pic>
      <p:pic>
        <p:nvPicPr>
          <p:cNvPr id="10" name="Picture 9" descr="A person taking a selfie&#10;&#10;Description automatically generated">
            <a:extLst>
              <a:ext uri="{FF2B5EF4-FFF2-40B4-BE49-F238E27FC236}">
                <a16:creationId xmlns:a16="http://schemas.microsoft.com/office/drawing/2014/main" id="{6414925E-DB1B-413D-9363-0B1411BBEA2E}"/>
              </a:ext>
            </a:extLst>
          </p:cNvPr>
          <p:cNvPicPr>
            <a:picLocks noChangeAspect="1"/>
          </p:cNvPicPr>
          <p:nvPr/>
        </p:nvPicPr>
        <p:blipFill>
          <a:blip r:embed="rId5"/>
          <a:stretch>
            <a:fillRect/>
          </a:stretch>
        </p:blipFill>
        <p:spPr>
          <a:xfrm>
            <a:off x="7488636" y="4572000"/>
            <a:ext cx="1841158" cy="1741715"/>
          </a:xfrm>
          <a:prstGeom prst="rect">
            <a:avLst/>
          </a:prstGeom>
        </p:spPr>
      </p:pic>
      <p:pic>
        <p:nvPicPr>
          <p:cNvPr id="11" name="Picture 10" descr="A person taking a selfie&#10;&#10;Description automatically generated">
            <a:extLst>
              <a:ext uri="{FF2B5EF4-FFF2-40B4-BE49-F238E27FC236}">
                <a16:creationId xmlns:a16="http://schemas.microsoft.com/office/drawing/2014/main" id="{BBF9A8B4-E7B4-AE07-A2A3-EBDAC58C6DE5}"/>
              </a:ext>
            </a:extLst>
          </p:cNvPr>
          <p:cNvPicPr>
            <a:picLocks noChangeAspect="1"/>
          </p:cNvPicPr>
          <p:nvPr/>
        </p:nvPicPr>
        <p:blipFill>
          <a:blip r:embed="rId6"/>
          <a:stretch>
            <a:fillRect/>
          </a:stretch>
        </p:blipFill>
        <p:spPr>
          <a:xfrm>
            <a:off x="9796407" y="4572000"/>
            <a:ext cx="1841158" cy="1741715"/>
          </a:xfrm>
          <a:prstGeom prst="rect">
            <a:avLst/>
          </a:prstGeom>
        </p:spPr>
      </p:pic>
    </p:spTree>
    <p:extLst>
      <p:ext uri="{BB962C8B-B14F-4D97-AF65-F5344CB8AC3E}">
        <p14:creationId xmlns:p14="http://schemas.microsoft.com/office/powerpoint/2010/main" val="142953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F56C-4919-4D1F-2E1E-C4FE4DC5C6BA}"/>
              </a:ext>
            </a:extLst>
          </p:cNvPr>
          <p:cNvSpPr>
            <a:spLocks noGrp="1"/>
          </p:cNvSpPr>
          <p:nvPr>
            <p:ph type="title"/>
          </p:nvPr>
        </p:nvSpPr>
        <p:spPr/>
        <p:txBody>
          <a:bodyPr/>
          <a:lstStyle/>
          <a:p>
            <a:r>
              <a:rPr lang="en-US"/>
              <a:t>User Site View</a:t>
            </a:r>
          </a:p>
        </p:txBody>
      </p:sp>
      <p:sp>
        <p:nvSpPr>
          <p:cNvPr id="3" name="Content Placeholder 2">
            <a:extLst>
              <a:ext uri="{FF2B5EF4-FFF2-40B4-BE49-F238E27FC236}">
                <a16:creationId xmlns:a16="http://schemas.microsoft.com/office/drawing/2014/main" id="{E1F9D6E4-D7C6-4BF2-FFC4-B3D74D8E2555}"/>
              </a:ext>
            </a:extLst>
          </p:cNvPr>
          <p:cNvSpPr>
            <a:spLocks noGrp="1"/>
          </p:cNvSpPr>
          <p:nvPr>
            <p:ph idx="1"/>
          </p:nvPr>
        </p:nvSpPr>
        <p:spPr/>
        <p:txBody>
          <a:bodyPr vert="horz" lIns="91440" tIns="45720" rIns="91440" bIns="45720" rtlCol="0" anchor="t">
            <a:normAutofit/>
          </a:bodyPr>
          <a:lstStyle/>
          <a:p>
            <a:r>
              <a:rPr lang="en-US" sz="2800"/>
              <a:t>When a user registers or logs into their account, the view is updated to include several additional site pages</a:t>
            </a:r>
          </a:p>
          <a:p>
            <a:r>
              <a:rPr lang="en-US" sz="2800"/>
              <a:t>The logged in user view contains five pages:</a:t>
            </a:r>
          </a:p>
          <a:p>
            <a:pPr lvl="1">
              <a:buFont typeface="Courier New" panose="020B0604020202020204" pitchFamily="34" charset="0"/>
              <a:buChar char="o"/>
            </a:pPr>
            <a:r>
              <a:rPr lang="en-US" sz="2400"/>
              <a:t>Home Page (can be viewed in public view)</a:t>
            </a:r>
          </a:p>
          <a:p>
            <a:pPr lvl="1">
              <a:buFont typeface="Courier New" panose="020B0604020202020204" pitchFamily="34" charset="0"/>
              <a:buChar char="o"/>
            </a:pPr>
            <a:r>
              <a:rPr lang="en-US" sz="2400"/>
              <a:t>My Blogs Page</a:t>
            </a:r>
          </a:p>
          <a:p>
            <a:pPr lvl="1">
              <a:buFont typeface="Courier New" panose="020B0604020202020204" pitchFamily="34" charset="0"/>
              <a:buChar char="o"/>
            </a:pPr>
            <a:r>
              <a:rPr lang="en-US" sz="2400"/>
              <a:t>Alphabet Book Page</a:t>
            </a:r>
          </a:p>
          <a:p>
            <a:pPr lvl="1">
              <a:buFont typeface="Courier New" panose="020B0604020202020204" pitchFamily="34" charset="0"/>
              <a:buChar char="o"/>
            </a:pPr>
            <a:r>
              <a:rPr lang="en-US" sz="2400"/>
              <a:t>About Us Page </a:t>
            </a:r>
            <a:r>
              <a:rPr lang="en-US" sz="2400">
                <a:ea typeface="+mn-lt"/>
                <a:cs typeface="+mn-lt"/>
              </a:rPr>
              <a:t>(can be viewed in public view)</a:t>
            </a:r>
          </a:p>
          <a:p>
            <a:pPr lvl="1">
              <a:buFont typeface="Courier New" panose="020B0604020202020204" pitchFamily="34" charset="0"/>
              <a:buChar char="o"/>
            </a:pPr>
            <a:r>
              <a:rPr lang="en-US" sz="2400"/>
              <a:t>Settings Page</a:t>
            </a:r>
          </a:p>
        </p:txBody>
      </p:sp>
      <p:sp>
        <p:nvSpPr>
          <p:cNvPr id="4" name="Date Placeholder 3">
            <a:extLst>
              <a:ext uri="{FF2B5EF4-FFF2-40B4-BE49-F238E27FC236}">
                <a16:creationId xmlns:a16="http://schemas.microsoft.com/office/drawing/2014/main" id="{F99FD1A5-19A0-B71C-CBE0-0A4E0CCFD70B}"/>
              </a:ext>
            </a:extLst>
          </p:cNvPr>
          <p:cNvSpPr>
            <a:spLocks noGrp="1"/>
          </p:cNvSpPr>
          <p:nvPr>
            <p:ph type="dt" sz="half" idx="10"/>
          </p:nvPr>
        </p:nvSpPr>
        <p:spPr/>
        <p:txBody>
          <a:bodyPr/>
          <a:lstStyle/>
          <a:p>
            <a:fld id="{1A2E5FE3-021F-4F4B-9234-A9C3E34B0737}" type="datetime1">
              <a:rPr lang="en-US"/>
              <a:t>1/13/25</a:t>
            </a:fld>
            <a:endParaRPr lang="en-US"/>
          </a:p>
        </p:txBody>
      </p:sp>
      <p:sp>
        <p:nvSpPr>
          <p:cNvPr id="5" name="Footer Placeholder 4">
            <a:extLst>
              <a:ext uri="{FF2B5EF4-FFF2-40B4-BE49-F238E27FC236}">
                <a16:creationId xmlns:a16="http://schemas.microsoft.com/office/drawing/2014/main" id="{E5EBB979-9FC3-C425-09D2-C6EE773F415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14C3B8B-A44D-E3C4-7530-A4A10B57B119}"/>
              </a:ext>
            </a:extLst>
          </p:cNvPr>
          <p:cNvSpPr>
            <a:spLocks noGrp="1"/>
          </p:cNvSpPr>
          <p:nvPr>
            <p:ph type="sldNum" sz="quarter" idx="12"/>
          </p:nvPr>
        </p:nvSpPr>
        <p:spPr/>
        <p:txBody>
          <a:bodyPr/>
          <a:lstStyle/>
          <a:p>
            <a:fld id="{CC057153-B650-4DEB-B370-79DDCFDCE934}" type="slidenum">
              <a:rPr lang="en-US" dirty="0"/>
              <a:t>8</a:t>
            </a:fld>
            <a:endParaRPr lang="en-US"/>
          </a:p>
        </p:txBody>
      </p:sp>
    </p:spTree>
    <p:extLst>
      <p:ext uri="{BB962C8B-B14F-4D97-AF65-F5344CB8AC3E}">
        <p14:creationId xmlns:p14="http://schemas.microsoft.com/office/powerpoint/2010/main" val="426173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DC5B-E3C3-C345-07A0-DFB1017C02D9}"/>
              </a:ext>
            </a:extLst>
          </p:cNvPr>
          <p:cNvSpPr>
            <a:spLocks noGrp="1"/>
          </p:cNvSpPr>
          <p:nvPr>
            <p:ph type="title"/>
          </p:nvPr>
        </p:nvSpPr>
        <p:spPr>
          <a:xfrm>
            <a:off x="612648" y="548640"/>
            <a:ext cx="10741152" cy="1132258"/>
          </a:xfrm>
        </p:spPr>
        <p:txBody>
          <a:bodyPr anchor="t">
            <a:normAutofit/>
          </a:bodyPr>
          <a:lstStyle/>
          <a:p>
            <a:r>
              <a:rPr lang="en-US"/>
              <a:t>My Blogs Page</a:t>
            </a:r>
          </a:p>
        </p:txBody>
      </p:sp>
      <p:sp>
        <p:nvSpPr>
          <p:cNvPr id="3" name="Content Placeholder 2">
            <a:extLst>
              <a:ext uri="{FF2B5EF4-FFF2-40B4-BE49-F238E27FC236}">
                <a16:creationId xmlns:a16="http://schemas.microsoft.com/office/drawing/2014/main" id="{84201461-885C-2B77-EEE3-222E480D588F}"/>
              </a:ext>
            </a:extLst>
          </p:cNvPr>
          <p:cNvSpPr>
            <a:spLocks noGrp="1"/>
          </p:cNvSpPr>
          <p:nvPr>
            <p:ph sz="half" idx="1"/>
          </p:nvPr>
        </p:nvSpPr>
        <p:spPr>
          <a:xfrm>
            <a:off x="612648" y="1825625"/>
            <a:ext cx="5181600" cy="4351338"/>
          </a:xfrm>
        </p:spPr>
        <p:txBody>
          <a:bodyPr vert="horz" lIns="91440" tIns="45720" rIns="91440" bIns="45720" rtlCol="0">
            <a:normAutofit/>
          </a:bodyPr>
          <a:lstStyle/>
          <a:p>
            <a:pPr>
              <a:lnSpc>
                <a:spcPct val="110000"/>
              </a:lnSpc>
            </a:pPr>
            <a:r>
              <a:rPr lang="en-US"/>
              <a:t>This page displays all the blogs created by a logged in user.</a:t>
            </a:r>
          </a:p>
          <a:p>
            <a:pPr>
              <a:lnSpc>
                <a:spcPct val="110000"/>
              </a:lnSpc>
            </a:pPr>
            <a:r>
              <a:rPr lang="en-US"/>
              <a:t>Through this page, a user can create a new blog to display privately or publicly.</a:t>
            </a:r>
          </a:p>
          <a:p>
            <a:pPr>
              <a:lnSpc>
                <a:spcPct val="110000"/>
              </a:lnSpc>
            </a:pPr>
            <a:r>
              <a:rPr lang="en-US"/>
              <a:t>Blogs can be sorted alphabetically, chronologically, or found by blog title.</a:t>
            </a:r>
          </a:p>
          <a:p>
            <a:pPr>
              <a:lnSpc>
                <a:spcPct val="110000"/>
              </a:lnSpc>
            </a:pPr>
            <a:r>
              <a:rPr lang="en-US"/>
              <a:t>When the downward arrow on a blog is selected, three options appear:</a:t>
            </a:r>
          </a:p>
          <a:p>
            <a:pPr lvl="1">
              <a:lnSpc>
                <a:spcPct val="110000"/>
              </a:lnSpc>
              <a:buFont typeface="Courier New" panose="020B0604020202020204" pitchFamily="34" charset="0"/>
              <a:buChar char="o"/>
            </a:pPr>
            <a:r>
              <a:rPr lang="en-US" sz="2000"/>
              <a:t>Print</a:t>
            </a:r>
          </a:p>
          <a:p>
            <a:pPr lvl="1">
              <a:lnSpc>
                <a:spcPct val="110000"/>
              </a:lnSpc>
              <a:buFont typeface="Courier New" panose="020B0604020202020204" pitchFamily="34" charset="0"/>
              <a:buChar char="o"/>
            </a:pPr>
            <a:r>
              <a:rPr lang="en-US" sz="2000"/>
              <a:t>Edit</a:t>
            </a:r>
          </a:p>
          <a:p>
            <a:pPr lvl="1">
              <a:lnSpc>
                <a:spcPct val="110000"/>
              </a:lnSpc>
              <a:buFont typeface="Courier New" panose="020B0604020202020204" pitchFamily="34" charset="0"/>
              <a:buChar char="o"/>
            </a:pPr>
            <a:r>
              <a:rPr lang="en-US" sz="2000"/>
              <a:t>Delete</a:t>
            </a:r>
          </a:p>
        </p:txBody>
      </p:sp>
      <p:pic>
        <p:nvPicPr>
          <p:cNvPr id="7" name="Picture 6" descr="A screenshot of a computer&#10;&#10;Description automatically generated">
            <a:extLst>
              <a:ext uri="{FF2B5EF4-FFF2-40B4-BE49-F238E27FC236}">
                <a16:creationId xmlns:a16="http://schemas.microsoft.com/office/drawing/2014/main" id="{DDED00D7-093C-A22C-CE65-1460687DA92B}"/>
              </a:ext>
            </a:extLst>
          </p:cNvPr>
          <p:cNvPicPr>
            <a:picLocks noChangeAspect="1"/>
          </p:cNvPicPr>
          <p:nvPr/>
        </p:nvPicPr>
        <p:blipFill>
          <a:blip r:embed="rId2"/>
          <a:stretch>
            <a:fillRect/>
          </a:stretch>
        </p:blipFill>
        <p:spPr>
          <a:xfrm>
            <a:off x="6172200" y="2485677"/>
            <a:ext cx="5181600" cy="3031234"/>
          </a:xfrm>
          <a:prstGeom prst="rect">
            <a:avLst/>
          </a:prstGeom>
          <a:noFill/>
        </p:spPr>
      </p:pic>
      <p:sp>
        <p:nvSpPr>
          <p:cNvPr id="4" name="Date Placeholder 3">
            <a:extLst>
              <a:ext uri="{FF2B5EF4-FFF2-40B4-BE49-F238E27FC236}">
                <a16:creationId xmlns:a16="http://schemas.microsoft.com/office/drawing/2014/main" id="{F204058F-8C75-2808-A743-1BB2FBBE2C75}"/>
              </a:ext>
            </a:extLst>
          </p:cNvPr>
          <p:cNvSpPr>
            <a:spLocks noGrp="1"/>
          </p:cNvSpPr>
          <p:nvPr>
            <p:ph type="dt" sz="half" idx="10"/>
          </p:nvPr>
        </p:nvSpPr>
        <p:spPr>
          <a:xfrm>
            <a:off x="137160" y="6453002"/>
            <a:ext cx="3494314" cy="365125"/>
          </a:xfrm>
        </p:spPr>
        <p:txBody>
          <a:bodyPr anchor="ctr">
            <a:normAutofit/>
          </a:bodyPr>
          <a:lstStyle/>
          <a:p>
            <a:pPr>
              <a:spcAft>
                <a:spcPts val="600"/>
              </a:spcAft>
            </a:pPr>
            <a:fld id="{08B30F0F-C09C-49D5-825C-66B3D5EF2282}" type="datetime1">
              <a:rPr lang="en-US"/>
              <a:pPr>
                <a:spcAft>
                  <a:spcPts val="600"/>
                </a:spcAft>
              </a:pPr>
              <a:t>1/13/25</a:t>
            </a:fld>
            <a:endParaRPr lang="en-US"/>
          </a:p>
        </p:txBody>
      </p:sp>
      <p:sp>
        <p:nvSpPr>
          <p:cNvPr id="5" name="Footer Placeholder 4">
            <a:extLst>
              <a:ext uri="{FF2B5EF4-FFF2-40B4-BE49-F238E27FC236}">
                <a16:creationId xmlns:a16="http://schemas.microsoft.com/office/drawing/2014/main" id="{6052BF62-49E6-9237-9199-3D996931C361}"/>
              </a:ext>
            </a:extLst>
          </p:cNvPr>
          <p:cNvSpPr>
            <a:spLocks noGrp="1"/>
          </p:cNvSpPr>
          <p:nvPr>
            <p:ph type="ftr" sz="quarter" idx="11"/>
          </p:nvPr>
        </p:nvSpPr>
        <p:spPr>
          <a:xfrm>
            <a:off x="8876521" y="6453002"/>
            <a:ext cx="2805405" cy="365125"/>
          </a:xfrm>
        </p:spPr>
        <p:txBody>
          <a:bodyPr anchor="ctr">
            <a:normAutofit/>
          </a:bodyPr>
          <a:lstStyle/>
          <a:p>
            <a:pPr>
              <a:lnSpc>
                <a:spcPct val="90000"/>
              </a:lnSpc>
              <a:spcAft>
                <a:spcPts val="600"/>
              </a:spcAft>
            </a:pPr>
            <a:r>
              <a:rPr lang="en-US" sz="700"/>
              <a:t>
              </a:t>
            </a:r>
          </a:p>
        </p:txBody>
      </p:sp>
      <p:sp>
        <p:nvSpPr>
          <p:cNvPr id="6" name="Slide Number Placeholder 5">
            <a:extLst>
              <a:ext uri="{FF2B5EF4-FFF2-40B4-BE49-F238E27FC236}">
                <a16:creationId xmlns:a16="http://schemas.microsoft.com/office/drawing/2014/main" id="{8BD27B14-1A06-B889-96CC-B68EB2E570AA}"/>
              </a:ext>
            </a:extLst>
          </p:cNvPr>
          <p:cNvSpPr>
            <a:spLocks noGrp="1"/>
          </p:cNvSpPr>
          <p:nvPr>
            <p:ph type="sldNum" sz="quarter" idx="12"/>
          </p:nvPr>
        </p:nvSpPr>
        <p:spPr>
          <a:xfrm>
            <a:off x="11632162" y="6453002"/>
            <a:ext cx="429207" cy="365125"/>
          </a:xfrm>
        </p:spPr>
        <p:txBody>
          <a:bodyPr anchor="ctr">
            <a:normAutofit/>
          </a:bodyPr>
          <a:lstStyle/>
          <a:p>
            <a:pPr>
              <a:spcAft>
                <a:spcPts val="600"/>
              </a:spcAft>
            </a:pPr>
            <a:fld id="{CC057153-B650-4DEB-B370-79DDCFDCE934}" type="slidenum">
              <a:rPr lang="en-US" dirty="0"/>
              <a:pPr>
                <a:spcAft>
                  <a:spcPts val="600"/>
                </a:spcAft>
              </a:pPr>
              <a:t>9</a:t>
            </a:fld>
            <a:endParaRPr lang="en-US"/>
          </a:p>
        </p:txBody>
      </p:sp>
    </p:spTree>
    <p:extLst>
      <p:ext uri="{BB962C8B-B14F-4D97-AF65-F5344CB8AC3E}">
        <p14:creationId xmlns:p14="http://schemas.microsoft.com/office/powerpoint/2010/main" val="894387649"/>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docProps/app.xml><?xml version="1.0" encoding="utf-8"?>
<Properties xmlns="http://schemas.openxmlformats.org/officeDocument/2006/extended-properties" xmlns:vt="http://schemas.openxmlformats.org/officeDocument/2006/docPropsVTypes">
  <Template>office theme</Template>
  <TotalTime>372</TotalTime>
  <Words>2903</Words>
  <Application>Microsoft Macintosh PowerPoint</Application>
  <PresentationFormat>Widescreen</PresentationFormat>
  <Paragraphs>402</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Courier New</vt:lpstr>
      <vt:lpstr>Neue Haas Grotesk Text Pro</vt:lpstr>
      <vt:lpstr>system-ui</vt:lpstr>
      <vt:lpstr>Wingdings</vt:lpstr>
      <vt:lpstr>VanillaVTI</vt:lpstr>
      <vt:lpstr>Photo ABCD User Manual</vt:lpstr>
      <vt:lpstr>What is Photo ABCD?</vt:lpstr>
      <vt:lpstr>Site Map</vt:lpstr>
      <vt:lpstr>What are the Main Pages of Photo ABCD?</vt:lpstr>
      <vt:lpstr>Public Site View</vt:lpstr>
      <vt:lpstr>Home Page</vt:lpstr>
      <vt:lpstr>About Us Page</vt:lpstr>
      <vt:lpstr>User Site View</vt:lpstr>
      <vt:lpstr>My Blogs Page</vt:lpstr>
      <vt:lpstr>Alphabet Book Page</vt:lpstr>
      <vt:lpstr>Settings Page</vt:lpstr>
      <vt:lpstr>Admin View – Administration Page</vt:lpstr>
      <vt:lpstr>Additional Site View/Navigation Tools </vt:lpstr>
      <vt:lpstr>Navigation Bar</vt:lpstr>
      <vt:lpstr>Sort Bar Options</vt:lpstr>
      <vt:lpstr>User Registration and Login </vt:lpstr>
      <vt:lpstr>Login/Registration</vt:lpstr>
      <vt:lpstr>Home Page Visitor View </vt:lpstr>
      <vt:lpstr>Home Page Visitor View</vt:lpstr>
      <vt:lpstr>Alphabetical and Chronological Blog Compilation – Home Page </vt:lpstr>
      <vt:lpstr>PowerPoint Presentation</vt:lpstr>
      <vt:lpstr>Search and Filter Options – Home Page </vt:lpstr>
      <vt:lpstr>PowerPoint Presentation</vt:lpstr>
      <vt:lpstr>My Blogs Page For Logged-in Users </vt:lpstr>
      <vt:lpstr>View for logged in users</vt:lpstr>
      <vt:lpstr>Blog Post Creation </vt:lpstr>
      <vt:lpstr>PowerPoint Presentation</vt:lpstr>
      <vt:lpstr>Blog Post Editing/Deletion </vt:lpstr>
      <vt:lpstr>PowerPoint Presentation</vt:lpstr>
      <vt:lpstr>PowerPoint Presentation</vt:lpstr>
      <vt:lpstr>Sharing and Collaboration – My Blogs/Home Page </vt:lpstr>
      <vt:lpstr>PowerPoint Presentation</vt:lpstr>
      <vt:lpstr>Alphabetical and Chronological Blog Compilation – My Blogs </vt:lpstr>
      <vt:lpstr>PowerPoint Presentation</vt:lpstr>
      <vt:lpstr>Search and Filter Options – My Blogs </vt:lpstr>
      <vt:lpstr>PowerPoint Presentation</vt:lpstr>
      <vt:lpstr>Download or Print Feature – My Blogs </vt:lpstr>
      <vt:lpstr>PowerPoint Presentation</vt:lpstr>
      <vt:lpstr>Alphabet Book </vt:lpstr>
      <vt:lpstr>Alphabet Book - Primary Functionality</vt:lpstr>
      <vt:lpstr>Book Selection Logic</vt:lpstr>
      <vt:lpstr>Blog (Grid) Selection Logic</vt:lpstr>
      <vt:lpstr>Blog (Modal) Selection Logic</vt:lpstr>
      <vt:lpstr>Create New Book</vt:lpstr>
      <vt:lpstr>Save Current Book</vt:lpstr>
      <vt:lpstr>Delete Current Book</vt:lpstr>
      <vt:lpstr>Edit Current Book</vt:lpstr>
      <vt:lpstr>Print Current Book</vt:lpstr>
      <vt:lpstr>Admin User and Blog Management </vt:lpstr>
      <vt:lpstr>Admin Page Options - Users</vt:lpstr>
      <vt:lpstr>Admin Page Options - Blogs </vt:lpstr>
      <vt:lpstr>Admin Dashboard </vt:lpstr>
      <vt:lpstr>Admin Dashboard – Alphabet Book Counts &amp; Site Totals</vt:lpstr>
      <vt:lpstr>Demo – Try the Application! </vt:lpstr>
      <vt:lpstr>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Jesse Hoekstra</cp:lastModifiedBy>
  <cp:revision>6</cp:revision>
  <dcterms:created xsi:type="dcterms:W3CDTF">2024-11-20T00:38:56Z</dcterms:created>
  <dcterms:modified xsi:type="dcterms:W3CDTF">2025-01-13T20:31:59Z</dcterms:modified>
</cp:coreProperties>
</file>